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Raleway"/>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aleway-bold.fntdata"/><Relationship Id="rId12" Type="http://schemas.openxmlformats.org/officeDocument/2006/relationships/slide" Target="slides/slide8.xml"/><Relationship Id="rId34" Type="http://schemas.openxmlformats.org/officeDocument/2006/relationships/font" Target="fonts/Raleway-regular.fntdata"/><Relationship Id="rId15" Type="http://schemas.openxmlformats.org/officeDocument/2006/relationships/slide" Target="slides/slide11.xml"/><Relationship Id="rId37" Type="http://schemas.openxmlformats.org/officeDocument/2006/relationships/font" Target="fonts/Raleway-boldItalic.fntdata"/><Relationship Id="rId14" Type="http://schemas.openxmlformats.org/officeDocument/2006/relationships/slide" Target="slides/slide10.xml"/><Relationship Id="rId36" Type="http://schemas.openxmlformats.org/officeDocument/2006/relationships/font" Target="fonts/Raleway-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83e366e7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83e366e7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we made our (weird) library space talk (Methods section)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83e366e7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83e366e7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85ac7cd0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85ac7cd0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 many counts = too onerous. We didn’t need to know exact times, days, weeks that things were happening. We were sure we would not base the types of decisions this data would help us to make on any time data.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85ac7cd0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85ac7cd0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of the work we wanted to do revolved around moving and purchasing furniture. THIS is the data we really wanted to collect. What furniture was being used and where.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85ac7cd09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85ac7cd09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also wanted some information about how people were using the furniture or room. This is where we really had to pare down the data to be collected. It is very easy to want to know everything but each item you collect on takes more time for both the person collecting the data and the analysis at the end.</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85ac7cd09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85ac7cd09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Plan for sustainability!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Which meant people needed to be invested, enthusiastic, and comfortable. I created a Google form and a print form. This made data collectors happy.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The form for Fall semester had issues which we will talk about later.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TEST the form!!! Have the people who will be collecting the data do a trial run or two. Their feedback will only make the tool better and the data more reliable.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For reliable data everyone MUST be on the same page. Clear definitions help. Instructions and cues in the form help.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Keep in mind - each word you add to a form creates the possibility for misunderstanding and confusion.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Keep it simple. Make it flow. Make it clear. Do the work for the data collectors when possible.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83e366e7e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483e366e7e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our library told us (Findings)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83e366e7e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83e366e7e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483e366e7e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483e366e7e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83e366e7e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83e366e7e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483e366e7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83e366e7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smallest chunks represent 3 min. Present to see animation.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83e366e7e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83e366e7e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83e366e7e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83e366e7e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we used the data (Implications)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86b329714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486b329714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lightweight space assessment method was created to provide detailed enough information to enable evidence-based decision-making, but not so complex or time-consuming that staff would not want to participate in data collection or feel ill equipped to analyze or use the data. The descriptive headcounts are a simple form of space assessment that library staff can complete in under thirty minutes. The method produces data that a staff member with intermediate Excel skills can explore and transform into a story. The added metadata about furniture type, room, time, and group activity provides a balanced level of granularity to the data. The data can answer big picture questions about library use and inform individual decisions about the arrangement, location, and amount of furniture in a space.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83e366e7e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83e366e7e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shifted study carrels into the Quiet Study Room and saw students flock to them.</a:t>
            </a:r>
            <a:endParaRPr/>
          </a:p>
          <a:p>
            <a:pPr indent="0" lvl="0" marL="0" rtl="0" algn="l">
              <a:spcBef>
                <a:spcPts val="0"/>
              </a:spcBef>
              <a:spcAft>
                <a:spcPts val="0"/>
              </a:spcAft>
              <a:buClr>
                <a:schemeClr val="dk1"/>
              </a:buClr>
              <a:buSzPts val="1100"/>
              <a:buFont typeface="Arial"/>
              <a:buNone/>
            </a:pPr>
            <a:r>
              <a:rPr lang="en"/>
              <a:t>Tables were brought up from downstairs, adding seats to the 2nd floor. We’re collecting data on them again.</a:t>
            </a:r>
            <a:endParaRPr/>
          </a:p>
          <a:p>
            <a:pPr indent="0" lvl="0" marL="0" rtl="0" algn="l">
              <a:spcBef>
                <a:spcPts val="0"/>
              </a:spcBef>
              <a:spcAft>
                <a:spcPts val="0"/>
              </a:spcAft>
              <a:buClr>
                <a:schemeClr val="dk1"/>
              </a:buClr>
              <a:buSzPts val="1100"/>
              <a:buFont typeface="Arial"/>
              <a:buNone/>
            </a:pPr>
            <a:r>
              <a:rPr lang="en"/>
              <a:t>We set up an experimental “mini Great Hall” in a quieter room to see if groups would work there.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86b32971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86b32971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85ac7cd09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485ac7cd09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86b329714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86b32971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86b329714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486b329714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86b329714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86b329714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85ac7cd0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85ac7cd0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483e366e7e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483e366e7e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Making library spaces talk (Introduction section)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483e366e7e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83e366e7e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83e366e7e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83e366e7e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Developing an understanding of user interactions with library spaces has prompted a number of user-focused studies in the library literature. The most simple method used to obtain baseline information on human-environment interactions is a passive observational study (Sussman, 2016). Observational studies use a wide range of methods. They may include counts by room and furniture type or divide spaces into artificially defined zones (Applegate, 2009; Leckie, Given, &amp; Buschman, 2003; Gullickson, Meyer, &amp; Meyer, 2016; Fox &amp; Doshi, 2013). Observational studies can employ the use of paper maps, mobile apps, or even GIS mapping software  (Thompson, 2015; Given &amp; Archibald, 2015).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Observational studies often use a mixed-methods approach to create a more complete picture of user activity and perceptions, incorporating surveys, photo diaries, mapping exercises, or whiteboard comments (Dominguez, 2016; Fox &amp; Doshi, 2013; Holder &amp; Lange, 2014). A mixed-methods approach can also provide qualitative in formation about what users want out of a space (Fox &amp; Doshi, 2013; Cha &amp; Kim, 2015; Harrop &amp; Turpin, 2013). Libraries have used a variety of methods to design learning spaces and gather feedback from potential users including observations, interviews, usability tests, environmental scans, ideal-space design exercises, and focus groups (Andrews, Wright, &amp; Raskin, 2016).</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83e366e7e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83e366e7e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Walter Library is a library on the University of Minnesota Twin Cities campus that has undergone a significant transition from collection storehouse to student learning space and contains many spaces that support collaboration, communal use, and semi-private work. Opened to the public in 1924, Walter Library is the oldest library on campus. The lobby and second floor have marble walls, beautiful ornate ceilings, marble columns, and frescoes above the door ways. The library houses the physical science and engineering collections but much of the collections were moved to storage during a renovation completed in 2002. It has huge areas devoted to individual and group study space and is centrally located on campus, which contributes to the large numbers of students who use the library.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ornate grandeur and historical status of these areas mean there are restrictions on what staff can and cannot do to modify the space. The major study areas on the second floor are huge rooms with vaulted ceilings. Two of these rooms contain heavy wooden tables that are hard-wired into the floor and require a crane to move. Careful thought is required before asking to change things in Walter.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483e366e7e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483e366e7e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the space does require updates and thoughtful redesign. Over time, furniture was moved wherever there was space, not necessarily where students would find it valuable. Some spaces had been neglected because of the restrictions on moving the heaviest furniture or simply not knowing how to take the first step. There was not any data that helped to address these problems, guide decisions, or aid in determining priorities. Walter is large enough that it can provide both social and communal spaces desired by users, but striking a good balance had to be achieved by careful observation of the activity occurring in the spaces.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85ac7cd09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85ac7cd09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Walter Library is a library on the University of Minnesota Twin Cities campus that has undergone a significant transition from collection storehouse to student learning space and contains many spaces that support collaboration, communal use, and semi-private work. Opened to the public in 1924, Walter Library is the oldest library on campus. The lobby and second floor have marble walls, beautiful ornate ceilings, marble columns, and frescoes above the door ways. The library houses the physical science and engineering collections but much of the collections were moved to storage during a renovation completed in 2002. It has huge areas devoted to individual and group study space and is centrally located on campus, which contributes to the large numbers of students who use the library.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The ornate grandeur and historical status of these areas mean there are restrictions on what staff can and cannot do to modify the space. The major study areas on the second floor are huge rooms with vaulted ceilings. Two of these rooms contain heavy wooden tables that are hard-wired into the floor and require a crane to move. Careful thought is required before asking to change things in Walter.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83e366e7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83e366e7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data collection project was designed to gain a better understanding of how people are using the spaces and furniture in Walter Library so informed decisions could be made about the spaces and a more strategic and iterative approach to designing library spaces based on user needs could be taken.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no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spcBef>
                <a:spcPts val="0"/>
              </a:spcBef>
              <a:spcAft>
                <a:spcPts val="0"/>
              </a:spcAft>
              <a:buClr>
                <a:srgbClr val="000000"/>
              </a:buClr>
              <a:buSzPts val="5200"/>
              <a:buNone/>
              <a:defRPr sz="5200">
                <a:solidFill>
                  <a:srgbClr val="000000"/>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nSpc>
                <a:spcPct val="100000"/>
              </a:lnSpc>
              <a:spcBef>
                <a:spcPts val="0"/>
              </a:spcBef>
              <a:spcAft>
                <a:spcPts val="0"/>
              </a:spcAft>
              <a:buClr>
                <a:srgbClr val="7A0019"/>
              </a:buClr>
              <a:buSzPts val="2800"/>
              <a:buNone/>
              <a:defRPr sz="2800">
                <a:solidFill>
                  <a:srgbClr val="7A0019"/>
                </a:solidFill>
              </a:defRPr>
            </a:lvl1pPr>
            <a:lvl2pPr lvl="1">
              <a:lnSpc>
                <a:spcPct val="100000"/>
              </a:lnSpc>
              <a:spcBef>
                <a:spcPts val="0"/>
              </a:spcBef>
              <a:spcAft>
                <a:spcPts val="0"/>
              </a:spcAft>
              <a:buClr>
                <a:srgbClr val="FFCC33"/>
              </a:buClr>
              <a:buSzPts val="2800"/>
              <a:buNone/>
              <a:defRPr sz="2800">
                <a:solidFill>
                  <a:srgbClr val="FFCC33"/>
                </a:solidFill>
              </a:defRPr>
            </a:lvl2pPr>
            <a:lvl3pPr lvl="2">
              <a:lnSpc>
                <a:spcPct val="100000"/>
              </a:lnSpc>
              <a:spcBef>
                <a:spcPts val="0"/>
              </a:spcBef>
              <a:spcAft>
                <a:spcPts val="0"/>
              </a:spcAft>
              <a:buClr>
                <a:srgbClr val="FFCC33"/>
              </a:buClr>
              <a:buSzPts val="2800"/>
              <a:buNone/>
              <a:defRPr sz="2800">
                <a:solidFill>
                  <a:srgbClr val="FFCC33"/>
                </a:solidFill>
              </a:defRPr>
            </a:lvl3pPr>
            <a:lvl4pPr lvl="3">
              <a:lnSpc>
                <a:spcPct val="100000"/>
              </a:lnSpc>
              <a:spcBef>
                <a:spcPts val="0"/>
              </a:spcBef>
              <a:spcAft>
                <a:spcPts val="0"/>
              </a:spcAft>
              <a:buClr>
                <a:srgbClr val="FFCC33"/>
              </a:buClr>
              <a:buSzPts val="2800"/>
              <a:buNone/>
              <a:defRPr sz="2800">
                <a:solidFill>
                  <a:srgbClr val="FFCC33"/>
                </a:solidFill>
              </a:defRPr>
            </a:lvl4pPr>
            <a:lvl5pPr lvl="4">
              <a:lnSpc>
                <a:spcPct val="100000"/>
              </a:lnSpc>
              <a:spcBef>
                <a:spcPts val="0"/>
              </a:spcBef>
              <a:spcAft>
                <a:spcPts val="0"/>
              </a:spcAft>
              <a:buClr>
                <a:srgbClr val="FFCC33"/>
              </a:buClr>
              <a:buSzPts val="2800"/>
              <a:buNone/>
              <a:defRPr sz="2800">
                <a:solidFill>
                  <a:srgbClr val="FFCC33"/>
                </a:solidFill>
              </a:defRPr>
            </a:lvl5pPr>
            <a:lvl6pPr lvl="5">
              <a:lnSpc>
                <a:spcPct val="100000"/>
              </a:lnSpc>
              <a:spcBef>
                <a:spcPts val="0"/>
              </a:spcBef>
              <a:spcAft>
                <a:spcPts val="0"/>
              </a:spcAft>
              <a:buClr>
                <a:srgbClr val="FFCC33"/>
              </a:buClr>
              <a:buSzPts val="2800"/>
              <a:buNone/>
              <a:defRPr sz="2800">
                <a:solidFill>
                  <a:srgbClr val="FFCC33"/>
                </a:solidFill>
              </a:defRPr>
            </a:lvl6pPr>
            <a:lvl7pPr lvl="6">
              <a:lnSpc>
                <a:spcPct val="100000"/>
              </a:lnSpc>
              <a:spcBef>
                <a:spcPts val="0"/>
              </a:spcBef>
              <a:spcAft>
                <a:spcPts val="0"/>
              </a:spcAft>
              <a:buClr>
                <a:srgbClr val="FFCC33"/>
              </a:buClr>
              <a:buSzPts val="2800"/>
              <a:buNone/>
              <a:defRPr sz="2800">
                <a:solidFill>
                  <a:srgbClr val="FFCC33"/>
                </a:solidFill>
              </a:defRPr>
            </a:lvl7pPr>
            <a:lvl8pPr lvl="7">
              <a:lnSpc>
                <a:spcPct val="100000"/>
              </a:lnSpc>
              <a:spcBef>
                <a:spcPts val="0"/>
              </a:spcBef>
              <a:spcAft>
                <a:spcPts val="0"/>
              </a:spcAft>
              <a:buClr>
                <a:srgbClr val="FFCC33"/>
              </a:buClr>
              <a:buSzPts val="2800"/>
              <a:buNone/>
              <a:defRPr sz="2800">
                <a:solidFill>
                  <a:srgbClr val="FFCC33"/>
                </a:solidFill>
              </a:defRPr>
            </a:lvl8pPr>
            <a:lvl9pPr lvl="8">
              <a:lnSpc>
                <a:spcPct val="100000"/>
              </a:lnSpc>
              <a:spcBef>
                <a:spcPts val="0"/>
              </a:spcBef>
              <a:spcAft>
                <a:spcPts val="0"/>
              </a:spcAft>
              <a:buClr>
                <a:srgbClr val="FFCC33"/>
              </a:buClr>
              <a:buSzPts val="2800"/>
              <a:buNone/>
              <a:defRPr sz="2800">
                <a:solidFill>
                  <a:srgbClr val="FFCC33"/>
                </a:solidFill>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SystemWide-gold.png" id="13" name="Google Shape;13;p2"/>
          <p:cNvPicPr preferRelativeResize="0"/>
          <p:nvPr/>
        </p:nvPicPr>
        <p:blipFill rotWithShape="1">
          <a:blip r:embed="rId2">
            <a:alphaModFix/>
          </a:blip>
          <a:srcRect b="0" l="0" r="0" t="0"/>
          <a:stretch/>
        </p:blipFill>
        <p:spPr>
          <a:xfrm>
            <a:off x="0" y="4247008"/>
            <a:ext cx="9144000" cy="8964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7" name="Shape 47"/>
        <p:cNvGrpSpPr/>
        <p:nvPr/>
      </p:nvGrpSpPr>
      <p:grpSpPr>
        <a:xfrm>
          <a:off x="0" y="0"/>
          <a:ext cx="0" cy="0"/>
          <a:chOff x="0" y="0"/>
          <a:chExt cx="0" cy="0"/>
        </a:xfrm>
      </p:grpSpPr>
      <p:sp>
        <p:nvSpPr>
          <p:cNvPr id="48" name="Google Shape;48;p11"/>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0" name="Shape 50"/>
        <p:cNvGrpSpPr/>
        <p:nvPr/>
      </p:nvGrpSpPr>
      <p:grpSpPr>
        <a:xfrm>
          <a:off x="0" y="0"/>
          <a:ext cx="0" cy="0"/>
          <a:chOff x="0" y="0"/>
          <a:chExt cx="0" cy="0"/>
        </a:xfrm>
      </p:grpSpPr>
      <p:sp>
        <p:nvSpPr>
          <p:cNvPr id="51" name="Google Shape;51;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2"/>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bg>
      <p:bgPr>
        <a:noFill/>
      </p:bgPr>
    </p:bg>
    <p:spTree>
      <p:nvGrpSpPr>
        <p:cNvPr id="14" name="Shape 14"/>
        <p:cNvGrpSpPr/>
        <p:nvPr/>
      </p:nvGrpSpPr>
      <p:grpSpPr>
        <a:xfrm>
          <a:off x="0" y="0"/>
          <a:ext cx="0" cy="0"/>
          <a:chOff x="0" y="0"/>
          <a:chExt cx="0" cy="0"/>
        </a:xfrm>
      </p:grpSpPr>
      <p:sp>
        <p:nvSpPr>
          <p:cNvPr id="15" name="Google Shape;15;p3"/>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spcBef>
                <a:spcPts val="0"/>
              </a:spcBef>
              <a:spcAft>
                <a:spcPts val="0"/>
              </a:spcAft>
              <a:buClr>
                <a:srgbClr val="000000"/>
              </a:buClr>
              <a:buSzPts val="5200"/>
              <a:buNone/>
              <a:defRPr sz="5200">
                <a:solidFill>
                  <a:srgbClr val="000000"/>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6" name="Google Shape;16;p3"/>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7A0019"/>
              </a:buClr>
              <a:buSzPts val="2800"/>
              <a:buNone/>
              <a:defRPr sz="2800">
                <a:solidFill>
                  <a:srgbClr val="7A0019"/>
                </a:solidFill>
              </a:defRPr>
            </a:lvl1pPr>
            <a:lvl2pPr lvl="1" rtl="0">
              <a:lnSpc>
                <a:spcPct val="100000"/>
              </a:lnSpc>
              <a:spcBef>
                <a:spcPts val="0"/>
              </a:spcBef>
              <a:spcAft>
                <a:spcPts val="0"/>
              </a:spcAft>
              <a:buClr>
                <a:srgbClr val="FFCC33"/>
              </a:buClr>
              <a:buSzPts val="2800"/>
              <a:buNone/>
              <a:defRPr sz="2800">
                <a:solidFill>
                  <a:srgbClr val="FFCC33"/>
                </a:solidFill>
              </a:defRPr>
            </a:lvl2pPr>
            <a:lvl3pPr lvl="2" rtl="0">
              <a:lnSpc>
                <a:spcPct val="100000"/>
              </a:lnSpc>
              <a:spcBef>
                <a:spcPts val="0"/>
              </a:spcBef>
              <a:spcAft>
                <a:spcPts val="0"/>
              </a:spcAft>
              <a:buClr>
                <a:srgbClr val="FFCC33"/>
              </a:buClr>
              <a:buSzPts val="2800"/>
              <a:buNone/>
              <a:defRPr sz="2800">
                <a:solidFill>
                  <a:srgbClr val="FFCC33"/>
                </a:solidFill>
              </a:defRPr>
            </a:lvl3pPr>
            <a:lvl4pPr lvl="3" rtl="0">
              <a:lnSpc>
                <a:spcPct val="100000"/>
              </a:lnSpc>
              <a:spcBef>
                <a:spcPts val="0"/>
              </a:spcBef>
              <a:spcAft>
                <a:spcPts val="0"/>
              </a:spcAft>
              <a:buClr>
                <a:srgbClr val="FFCC33"/>
              </a:buClr>
              <a:buSzPts val="2800"/>
              <a:buNone/>
              <a:defRPr sz="2800">
                <a:solidFill>
                  <a:srgbClr val="FFCC33"/>
                </a:solidFill>
              </a:defRPr>
            </a:lvl4pPr>
            <a:lvl5pPr lvl="4" rtl="0">
              <a:lnSpc>
                <a:spcPct val="100000"/>
              </a:lnSpc>
              <a:spcBef>
                <a:spcPts val="0"/>
              </a:spcBef>
              <a:spcAft>
                <a:spcPts val="0"/>
              </a:spcAft>
              <a:buClr>
                <a:srgbClr val="FFCC33"/>
              </a:buClr>
              <a:buSzPts val="2800"/>
              <a:buNone/>
              <a:defRPr sz="2800">
                <a:solidFill>
                  <a:srgbClr val="FFCC33"/>
                </a:solidFill>
              </a:defRPr>
            </a:lvl5pPr>
            <a:lvl6pPr lvl="5" rtl="0">
              <a:lnSpc>
                <a:spcPct val="100000"/>
              </a:lnSpc>
              <a:spcBef>
                <a:spcPts val="0"/>
              </a:spcBef>
              <a:spcAft>
                <a:spcPts val="0"/>
              </a:spcAft>
              <a:buClr>
                <a:srgbClr val="FFCC33"/>
              </a:buClr>
              <a:buSzPts val="2800"/>
              <a:buNone/>
              <a:defRPr sz="2800">
                <a:solidFill>
                  <a:srgbClr val="FFCC33"/>
                </a:solidFill>
              </a:defRPr>
            </a:lvl6pPr>
            <a:lvl7pPr lvl="6" rtl="0">
              <a:lnSpc>
                <a:spcPct val="100000"/>
              </a:lnSpc>
              <a:spcBef>
                <a:spcPts val="0"/>
              </a:spcBef>
              <a:spcAft>
                <a:spcPts val="0"/>
              </a:spcAft>
              <a:buClr>
                <a:srgbClr val="FFCC33"/>
              </a:buClr>
              <a:buSzPts val="2800"/>
              <a:buNone/>
              <a:defRPr sz="2800">
                <a:solidFill>
                  <a:srgbClr val="FFCC33"/>
                </a:solidFill>
              </a:defRPr>
            </a:lvl7pPr>
            <a:lvl8pPr lvl="7" rtl="0">
              <a:lnSpc>
                <a:spcPct val="100000"/>
              </a:lnSpc>
              <a:spcBef>
                <a:spcPts val="0"/>
              </a:spcBef>
              <a:spcAft>
                <a:spcPts val="0"/>
              </a:spcAft>
              <a:buClr>
                <a:srgbClr val="FFCC33"/>
              </a:buClr>
              <a:buSzPts val="2800"/>
              <a:buNone/>
              <a:defRPr sz="2800">
                <a:solidFill>
                  <a:srgbClr val="FFCC33"/>
                </a:solidFill>
              </a:defRPr>
            </a:lvl8pPr>
            <a:lvl9pPr lvl="8" rtl="0">
              <a:lnSpc>
                <a:spcPct val="100000"/>
              </a:lnSpc>
              <a:spcBef>
                <a:spcPts val="0"/>
              </a:spcBef>
              <a:spcAft>
                <a:spcPts val="0"/>
              </a:spcAft>
              <a:buClr>
                <a:srgbClr val="FFCC33"/>
              </a:buClr>
              <a:buSzPts val="2800"/>
              <a:buNone/>
              <a:defRPr sz="2800">
                <a:solidFill>
                  <a:srgbClr val="FFCC33"/>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SystemWide-maroon.png" id="18" name="Google Shape;18;p3"/>
          <p:cNvPicPr preferRelativeResize="0"/>
          <p:nvPr/>
        </p:nvPicPr>
        <p:blipFill rotWithShape="1">
          <a:blip r:embed="rId2">
            <a:alphaModFix/>
          </a:blip>
          <a:srcRect b="0" l="0" r="0" t="0"/>
          <a:stretch/>
        </p:blipFill>
        <p:spPr>
          <a:xfrm>
            <a:off x="0" y="4247008"/>
            <a:ext cx="9144000" cy="8964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4" name="Google Shape;24;p5"/>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6"/>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sp>
        <p:nvSpPr>
          <p:cNvPr id="35" name="Google Shape;35;p8"/>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8"/>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8" name="Shape 38"/>
        <p:cNvGrpSpPr/>
        <p:nvPr/>
      </p:nvGrpSpPr>
      <p:grpSpPr>
        <a:xfrm>
          <a:off x="0" y="0"/>
          <a:ext cx="0" cy="0"/>
          <a:chOff x="0" y="0"/>
          <a:chExt cx="0" cy="0"/>
        </a:xfrm>
      </p:grpSpPr>
      <p:sp>
        <p:nvSpPr>
          <p:cNvPr id="39" name="Google Shape;39;p9"/>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0"/>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4" name="Google Shape;44;p10"/>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45" name="Google Shape;45;p10"/>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6" name="Google Shape;4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rgbClr val="7A0019"/>
              </a:buClr>
              <a:buSzPts val="2800"/>
              <a:buFont typeface="Raleway"/>
              <a:buNone/>
              <a:defRPr sz="2800">
                <a:solidFill>
                  <a:srgbClr val="7A0019"/>
                </a:solidFill>
                <a:latin typeface="Raleway"/>
                <a:ea typeface="Raleway"/>
                <a:cs typeface="Raleway"/>
                <a:sym typeface="Raleway"/>
              </a:defRPr>
            </a:lvl1pPr>
            <a:lvl2pPr lvl="1">
              <a:spcBef>
                <a:spcPts val="0"/>
              </a:spcBef>
              <a:spcAft>
                <a:spcPts val="0"/>
              </a:spcAft>
              <a:buClr>
                <a:srgbClr val="7A0019"/>
              </a:buClr>
              <a:buSzPts val="2800"/>
              <a:buNone/>
              <a:defRPr sz="2800">
                <a:solidFill>
                  <a:srgbClr val="7A0019"/>
                </a:solidFill>
              </a:defRPr>
            </a:lvl2pPr>
            <a:lvl3pPr lvl="2">
              <a:spcBef>
                <a:spcPts val="0"/>
              </a:spcBef>
              <a:spcAft>
                <a:spcPts val="0"/>
              </a:spcAft>
              <a:buClr>
                <a:srgbClr val="7A0019"/>
              </a:buClr>
              <a:buSzPts val="2800"/>
              <a:buNone/>
              <a:defRPr sz="2800">
                <a:solidFill>
                  <a:srgbClr val="7A0019"/>
                </a:solidFill>
              </a:defRPr>
            </a:lvl3pPr>
            <a:lvl4pPr lvl="3">
              <a:spcBef>
                <a:spcPts val="0"/>
              </a:spcBef>
              <a:spcAft>
                <a:spcPts val="0"/>
              </a:spcAft>
              <a:buClr>
                <a:srgbClr val="7A0019"/>
              </a:buClr>
              <a:buSzPts val="2800"/>
              <a:buNone/>
              <a:defRPr sz="2800">
                <a:solidFill>
                  <a:srgbClr val="7A0019"/>
                </a:solidFill>
              </a:defRPr>
            </a:lvl4pPr>
            <a:lvl5pPr lvl="4">
              <a:spcBef>
                <a:spcPts val="0"/>
              </a:spcBef>
              <a:spcAft>
                <a:spcPts val="0"/>
              </a:spcAft>
              <a:buClr>
                <a:srgbClr val="7A0019"/>
              </a:buClr>
              <a:buSzPts val="2800"/>
              <a:buNone/>
              <a:defRPr sz="2800">
                <a:solidFill>
                  <a:srgbClr val="7A0019"/>
                </a:solidFill>
              </a:defRPr>
            </a:lvl5pPr>
            <a:lvl6pPr lvl="5">
              <a:spcBef>
                <a:spcPts val="0"/>
              </a:spcBef>
              <a:spcAft>
                <a:spcPts val="0"/>
              </a:spcAft>
              <a:buClr>
                <a:srgbClr val="7A0019"/>
              </a:buClr>
              <a:buSzPts val="2800"/>
              <a:buNone/>
              <a:defRPr sz="2800">
                <a:solidFill>
                  <a:srgbClr val="7A0019"/>
                </a:solidFill>
              </a:defRPr>
            </a:lvl6pPr>
            <a:lvl7pPr lvl="6">
              <a:spcBef>
                <a:spcPts val="0"/>
              </a:spcBef>
              <a:spcAft>
                <a:spcPts val="0"/>
              </a:spcAft>
              <a:buClr>
                <a:srgbClr val="7A0019"/>
              </a:buClr>
              <a:buSzPts val="2800"/>
              <a:buNone/>
              <a:defRPr sz="2800">
                <a:solidFill>
                  <a:srgbClr val="7A0019"/>
                </a:solidFill>
              </a:defRPr>
            </a:lvl7pPr>
            <a:lvl8pPr lvl="7">
              <a:spcBef>
                <a:spcPts val="0"/>
              </a:spcBef>
              <a:spcAft>
                <a:spcPts val="0"/>
              </a:spcAft>
              <a:buClr>
                <a:srgbClr val="7A0019"/>
              </a:buClr>
              <a:buSzPts val="2800"/>
              <a:buNone/>
              <a:defRPr sz="2800">
                <a:solidFill>
                  <a:srgbClr val="7A0019"/>
                </a:solidFill>
              </a:defRPr>
            </a:lvl8pPr>
            <a:lvl9pPr lvl="8">
              <a:spcBef>
                <a:spcPts val="0"/>
              </a:spcBef>
              <a:spcAft>
                <a:spcPts val="0"/>
              </a:spcAft>
              <a:buClr>
                <a:srgbClr val="7A0019"/>
              </a:buClr>
              <a:buSzPts val="2800"/>
              <a:buNone/>
              <a:defRPr sz="2800">
                <a:solidFill>
                  <a:srgbClr val="7A0019"/>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SzPts val="1800"/>
              <a:buFont typeface="Raleway"/>
              <a:buChar char="●"/>
              <a:defRPr sz="1800">
                <a:latin typeface="Raleway"/>
                <a:ea typeface="Raleway"/>
                <a:cs typeface="Raleway"/>
                <a:sym typeface="Raleway"/>
              </a:defRPr>
            </a:lvl1pPr>
            <a:lvl2pPr indent="-317500" lvl="1" marL="914400">
              <a:lnSpc>
                <a:spcPct val="115000"/>
              </a:lnSpc>
              <a:spcBef>
                <a:spcPts val="1600"/>
              </a:spcBef>
              <a:spcAft>
                <a:spcPts val="0"/>
              </a:spcAft>
              <a:buSzPts val="1400"/>
              <a:buFont typeface="Raleway"/>
              <a:buChar char="○"/>
              <a:defRPr>
                <a:latin typeface="Raleway"/>
                <a:ea typeface="Raleway"/>
                <a:cs typeface="Raleway"/>
                <a:sym typeface="Raleway"/>
              </a:defRPr>
            </a:lvl2pPr>
            <a:lvl3pPr indent="-317500" lvl="2" marL="1371600">
              <a:lnSpc>
                <a:spcPct val="115000"/>
              </a:lnSpc>
              <a:spcBef>
                <a:spcPts val="1600"/>
              </a:spcBef>
              <a:spcAft>
                <a:spcPts val="0"/>
              </a:spcAft>
              <a:buSzPts val="1400"/>
              <a:buFont typeface="Raleway"/>
              <a:buChar char="■"/>
              <a:defRPr>
                <a:latin typeface="Raleway"/>
                <a:ea typeface="Raleway"/>
                <a:cs typeface="Raleway"/>
                <a:sym typeface="Raleway"/>
              </a:defRPr>
            </a:lvl3pPr>
            <a:lvl4pPr indent="-317500" lvl="3" marL="1828800">
              <a:lnSpc>
                <a:spcPct val="115000"/>
              </a:lnSpc>
              <a:spcBef>
                <a:spcPts val="1600"/>
              </a:spcBef>
              <a:spcAft>
                <a:spcPts val="0"/>
              </a:spcAft>
              <a:buSzPts val="1400"/>
              <a:buFont typeface="Raleway"/>
              <a:buChar char="●"/>
              <a:defRPr>
                <a:latin typeface="Raleway"/>
                <a:ea typeface="Raleway"/>
                <a:cs typeface="Raleway"/>
                <a:sym typeface="Raleway"/>
              </a:defRPr>
            </a:lvl4pPr>
            <a:lvl5pPr indent="-317500" lvl="4" marL="2286000">
              <a:lnSpc>
                <a:spcPct val="115000"/>
              </a:lnSpc>
              <a:spcBef>
                <a:spcPts val="1600"/>
              </a:spcBef>
              <a:spcAft>
                <a:spcPts val="0"/>
              </a:spcAft>
              <a:buSzPts val="1400"/>
              <a:buFont typeface="Raleway"/>
              <a:buChar char="○"/>
              <a:defRPr>
                <a:latin typeface="Raleway"/>
                <a:ea typeface="Raleway"/>
                <a:cs typeface="Raleway"/>
                <a:sym typeface="Raleway"/>
              </a:defRPr>
            </a:lvl5pPr>
            <a:lvl6pPr indent="-317500" lvl="5" marL="2743200">
              <a:lnSpc>
                <a:spcPct val="115000"/>
              </a:lnSpc>
              <a:spcBef>
                <a:spcPts val="1600"/>
              </a:spcBef>
              <a:spcAft>
                <a:spcPts val="0"/>
              </a:spcAft>
              <a:buSzPts val="1400"/>
              <a:buFont typeface="Raleway"/>
              <a:buChar char="■"/>
              <a:defRPr>
                <a:latin typeface="Raleway"/>
                <a:ea typeface="Raleway"/>
                <a:cs typeface="Raleway"/>
                <a:sym typeface="Raleway"/>
              </a:defRPr>
            </a:lvl6pPr>
            <a:lvl7pPr indent="-317500" lvl="6" marL="3200400">
              <a:lnSpc>
                <a:spcPct val="115000"/>
              </a:lnSpc>
              <a:spcBef>
                <a:spcPts val="1600"/>
              </a:spcBef>
              <a:spcAft>
                <a:spcPts val="0"/>
              </a:spcAft>
              <a:buSzPts val="1400"/>
              <a:buFont typeface="Raleway"/>
              <a:buChar char="●"/>
              <a:defRPr>
                <a:latin typeface="Raleway"/>
                <a:ea typeface="Raleway"/>
                <a:cs typeface="Raleway"/>
                <a:sym typeface="Raleway"/>
              </a:defRPr>
            </a:lvl7pPr>
            <a:lvl8pPr indent="-317500" lvl="7" marL="3657600">
              <a:lnSpc>
                <a:spcPct val="115000"/>
              </a:lnSpc>
              <a:spcBef>
                <a:spcPts val="1600"/>
              </a:spcBef>
              <a:spcAft>
                <a:spcPts val="0"/>
              </a:spcAft>
              <a:buSzPts val="1400"/>
              <a:buFont typeface="Raleway"/>
              <a:buChar char="○"/>
              <a:defRPr>
                <a:latin typeface="Raleway"/>
                <a:ea typeface="Raleway"/>
                <a:cs typeface="Raleway"/>
                <a:sym typeface="Raleway"/>
              </a:defRPr>
            </a:lvl8pPr>
            <a:lvl9pPr indent="-317500" lvl="8" marL="4114800">
              <a:lnSpc>
                <a:spcPct val="115000"/>
              </a:lnSpc>
              <a:spcBef>
                <a:spcPts val="1600"/>
              </a:spcBef>
              <a:spcAft>
                <a:spcPts val="1600"/>
              </a:spcAft>
              <a:buSzPts val="1400"/>
              <a:buFont typeface="Raleway"/>
              <a:buChar char="■"/>
              <a:defRPr>
                <a:latin typeface="Raleway"/>
                <a:ea typeface="Raleway"/>
                <a:cs typeface="Raleway"/>
                <a:sym typeface="Ralewa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mailto:kgerwig@umn.edu" TargetMode="External"/><Relationship Id="rId4" Type="http://schemas.openxmlformats.org/officeDocument/2006/relationships/hyperlink" Target="mailto:cbishoff@umn.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0" y="320375"/>
            <a:ext cx="8520600" cy="125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Headcounts on steroids</a:t>
            </a:r>
            <a:endParaRPr>
              <a:latin typeface="Raleway"/>
              <a:ea typeface="Raleway"/>
              <a:cs typeface="Raleway"/>
              <a:sym typeface="Raleway"/>
            </a:endParaRPr>
          </a:p>
        </p:txBody>
      </p:sp>
      <p:sp>
        <p:nvSpPr>
          <p:cNvPr id="61" name="Google Shape;61;p14"/>
          <p:cNvSpPr txBox="1"/>
          <p:nvPr>
            <p:ph idx="1" type="subTitle"/>
          </p:nvPr>
        </p:nvSpPr>
        <p:spPr>
          <a:xfrm>
            <a:off x="311700" y="18435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lightweight method for evaluating space and furniture use</a:t>
            </a:r>
            <a:endParaRPr/>
          </a:p>
        </p:txBody>
      </p:sp>
      <p:sp>
        <p:nvSpPr>
          <p:cNvPr id="62" name="Google Shape;62;p14"/>
          <p:cNvSpPr txBox="1"/>
          <p:nvPr/>
        </p:nvSpPr>
        <p:spPr>
          <a:xfrm>
            <a:off x="311700" y="3245950"/>
            <a:ext cx="4378800" cy="43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aleway"/>
                <a:ea typeface="Raleway"/>
                <a:cs typeface="Raleway"/>
                <a:sym typeface="Raleway"/>
              </a:rPr>
              <a:t>Katherine Gerwig &amp; Carolyn Bishoff</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Library Assessment Conference 2018, Houston TX</a:t>
            </a:r>
            <a:endParaRPr sz="1800">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3"/>
          <p:cNvSpPr/>
          <p:nvPr/>
        </p:nvSpPr>
        <p:spPr>
          <a:xfrm>
            <a:off x="3117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solidFill>
                <a:srgbClr val="FFFFFF"/>
              </a:solidFill>
              <a:latin typeface="Raleway"/>
              <a:ea typeface="Raleway"/>
              <a:cs typeface="Raleway"/>
              <a:sym typeface="Raleway"/>
            </a:endParaRPr>
          </a:p>
        </p:txBody>
      </p:sp>
      <p:sp>
        <p:nvSpPr>
          <p:cNvPr id="139" name="Google Shape;139;p23"/>
          <p:cNvSpPr/>
          <p:nvPr/>
        </p:nvSpPr>
        <p:spPr>
          <a:xfrm>
            <a:off x="2028300" y="1341300"/>
            <a:ext cx="33654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140" name="Google Shape;140;p23"/>
          <p:cNvSpPr/>
          <p:nvPr/>
        </p:nvSpPr>
        <p:spPr>
          <a:xfrm>
            <a:off x="54615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p:nvPr/>
        </p:nvSpPr>
        <p:spPr>
          <a:xfrm>
            <a:off x="71781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3"/>
          <p:cNvSpPr/>
          <p:nvPr/>
        </p:nvSpPr>
        <p:spPr>
          <a:xfrm>
            <a:off x="71835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143" name="Google Shape;143;p23"/>
          <p:cNvSpPr txBox="1"/>
          <p:nvPr/>
        </p:nvSpPr>
        <p:spPr>
          <a:xfrm>
            <a:off x="71781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How we used the data</a:t>
            </a:r>
            <a:endParaRPr sz="1700">
              <a:solidFill>
                <a:srgbClr val="FFFFFF"/>
              </a:solidFill>
              <a:latin typeface="Raleway"/>
              <a:ea typeface="Raleway"/>
              <a:cs typeface="Raleway"/>
              <a:sym typeface="Raleway"/>
            </a:endParaRPr>
          </a:p>
        </p:txBody>
      </p:sp>
      <p:sp>
        <p:nvSpPr>
          <p:cNvPr id="144" name="Google Shape;144;p23"/>
          <p:cNvSpPr/>
          <p:nvPr/>
        </p:nvSpPr>
        <p:spPr>
          <a:xfrm>
            <a:off x="2026950" y="1341300"/>
            <a:ext cx="33654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145" name="Google Shape;145;p23"/>
          <p:cNvSpPr/>
          <p:nvPr/>
        </p:nvSpPr>
        <p:spPr>
          <a:xfrm>
            <a:off x="5458800" y="1341300"/>
            <a:ext cx="1654200" cy="25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txBox="1"/>
          <p:nvPr/>
        </p:nvSpPr>
        <p:spPr>
          <a:xfrm>
            <a:off x="3063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Making library spaces talk</a:t>
            </a:r>
            <a:endParaRPr sz="1700">
              <a:solidFill>
                <a:srgbClr val="FFFFFF"/>
              </a:solidFill>
              <a:latin typeface="Raleway"/>
              <a:ea typeface="Raleway"/>
              <a:cs typeface="Raleway"/>
              <a:sym typeface="Raleway"/>
            </a:endParaRPr>
          </a:p>
        </p:txBody>
      </p:sp>
      <p:sp>
        <p:nvSpPr>
          <p:cNvPr id="147" name="Google Shape;147;p23"/>
          <p:cNvSpPr txBox="1"/>
          <p:nvPr/>
        </p:nvSpPr>
        <p:spPr>
          <a:xfrm>
            <a:off x="2028300" y="1607100"/>
            <a:ext cx="33654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aleway"/>
                <a:ea typeface="Raleway"/>
                <a:cs typeface="Raleway"/>
                <a:sym typeface="Raleway"/>
              </a:rPr>
              <a:t>How we made our library space talk</a:t>
            </a:r>
            <a:endParaRPr sz="1700">
              <a:latin typeface="Raleway"/>
              <a:ea typeface="Raleway"/>
              <a:cs typeface="Raleway"/>
              <a:sym typeface="Raleway"/>
            </a:endParaRPr>
          </a:p>
        </p:txBody>
      </p:sp>
      <p:sp>
        <p:nvSpPr>
          <p:cNvPr id="148" name="Google Shape;148;p23"/>
          <p:cNvSpPr txBox="1"/>
          <p:nvPr/>
        </p:nvSpPr>
        <p:spPr>
          <a:xfrm>
            <a:off x="54588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What our library told us</a:t>
            </a:r>
            <a:endParaRPr sz="1700">
              <a:solidFill>
                <a:srgbClr val="FFFFFF"/>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311700" y="499675"/>
            <a:ext cx="8520600" cy="85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Requirements:</a:t>
            </a:r>
            <a:endParaRPr/>
          </a:p>
        </p:txBody>
      </p:sp>
      <p:sp>
        <p:nvSpPr>
          <p:cNvPr id="154" name="Google Shape;154;p24"/>
          <p:cNvSpPr txBox="1"/>
          <p:nvPr>
            <p:ph type="title"/>
          </p:nvPr>
        </p:nvSpPr>
        <p:spPr>
          <a:xfrm>
            <a:off x="311700" y="1637150"/>
            <a:ext cx="8520600" cy="1972200"/>
          </a:xfrm>
          <a:prstGeom prst="rect">
            <a:avLst/>
          </a:prstGeom>
        </p:spPr>
        <p:txBody>
          <a:bodyPr anchorCtr="0" anchor="t" bIns="91425" lIns="91425" spcFirstLastPara="1" rIns="91425" wrap="square" tIns="91425">
            <a:noAutofit/>
          </a:bodyPr>
          <a:lstStyle/>
          <a:p>
            <a:pPr indent="-457200" lvl="0" marL="457200" rtl="0" algn="l">
              <a:spcBef>
                <a:spcPts val="0"/>
              </a:spcBef>
              <a:spcAft>
                <a:spcPts val="0"/>
              </a:spcAft>
              <a:buSzPts val="3600"/>
              <a:buChar char="●"/>
            </a:pPr>
            <a:r>
              <a:rPr lang="en"/>
              <a:t>Repeatable method</a:t>
            </a:r>
            <a:endParaRPr/>
          </a:p>
          <a:p>
            <a:pPr indent="-457200" lvl="0" marL="457200" rtl="0" algn="l">
              <a:spcBef>
                <a:spcPts val="0"/>
              </a:spcBef>
              <a:spcAft>
                <a:spcPts val="0"/>
              </a:spcAft>
              <a:buSzPts val="3600"/>
              <a:buChar char="●"/>
            </a:pPr>
            <a:r>
              <a:rPr lang="en"/>
              <a:t>Actionable results</a:t>
            </a:r>
            <a:endParaRPr/>
          </a:p>
          <a:p>
            <a:pPr indent="-457200" lvl="0" marL="457200" rtl="0" algn="l">
              <a:spcBef>
                <a:spcPts val="0"/>
              </a:spcBef>
              <a:spcAft>
                <a:spcPts val="0"/>
              </a:spcAft>
              <a:buSzPts val="3600"/>
              <a:buChar char="●"/>
            </a:pPr>
            <a:r>
              <a:rPr lang="en"/>
              <a:t>Staff won’t hate doing it / hate us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25"/>
          <p:cNvPicPr preferRelativeResize="0"/>
          <p:nvPr/>
        </p:nvPicPr>
        <p:blipFill rotWithShape="1">
          <a:blip r:embed="rId3">
            <a:alphaModFix amt="70000"/>
          </a:blip>
          <a:srcRect b="1297" l="0" r="0" t="15514"/>
          <a:stretch/>
        </p:blipFill>
        <p:spPr>
          <a:xfrm>
            <a:off x="0" y="0"/>
            <a:ext cx="9277450" cy="5143501"/>
          </a:xfrm>
          <a:prstGeom prst="rect">
            <a:avLst/>
          </a:prstGeom>
          <a:noFill/>
          <a:ln>
            <a:noFill/>
          </a:ln>
        </p:spPr>
      </p:pic>
      <p:sp>
        <p:nvSpPr>
          <p:cNvPr id="160" name="Google Shape;160;p25"/>
          <p:cNvSpPr txBox="1"/>
          <p:nvPr>
            <p:ph type="title"/>
          </p:nvPr>
        </p:nvSpPr>
        <p:spPr>
          <a:xfrm>
            <a:off x="311688" y="515075"/>
            <a:ext cx="8520600" cy="983400"/>
          </a:xfrm>
          <a:prstGeom prst="rect">
            <a:avLst/>
          </a:prstGeom>
          <a:solidFill>
            <a:srgbClr val="7A0019"/>
          </a:solidFill>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Number of counts = </a:t>
            </a:r>
            <a:r>
              <a:rPr lang="en" sz="5000">
                <a:solidFill>
                  <a:srgbClr val="FFFFFF"/>
                </a:solidFill>
              </a:rPr>
              <a:t>We like 3’s!</a:t>
            </a:r>
            <a:endParaRPr sz="5000">
              <a:solidFill>
                <a:srgbClr val="FFFFFF"/>
              </a:solidFill>
            </a:endParaRPr>
          </a:p>
        </p:txBody>
      </p:sp>
      <p:sp>
        <p:nvSpPr>
          <p:cNvPr id="161" name="Google Shape;161;p25"/>
          <p:cNvSpPr txBox="1"/>
          <p:nvPr/>
        </p:nvSpPr>
        <p:spPr>
          <a:xfrm>
            <a:off x="711825" y="3847300"/>
            <a:ext cx="7788300" cy="870900"/>
          </a:xfrm>
          <a:prstGeom prst="rect">
            <a:avLst/>
          </a:prstGeom>
          <a:solidFill>
            <a:srgbClr val="FFCC3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200">
                <a:latin typeface="Raleway"/>
                <a:ea typeface="Raleway"/>
                <a:cs typeface="Raleway"/>
                <a:sym typeface="Raleway"/>
              </a:rPr>
              <a:t>3</a:t>
            </a:r>
            <a:r>
              <a:rPr lang="en" sz="3000">
                <a:latin typeface="Raleway"/>
                <a:ea typeface="Raleway"/>
                <a:cs typeface="Raleway"/>
                <a:sym typeface="Raleway"/>
              </a:rPr>
              <a:t> </a:t>
            </a:r>
            <a:r>
              <a:rPr lang="en" sz="3600">
                <a:latin typeface="Raleway"/>
                <a:ea typeface="Raleway"/>
                <a:cs typeface="Raleway"/>
                <a:sym typeface="Raleway"/>
              </a:rPr>
              <a:t>times</a:t>
            </a:r>
            <a:r>
              <a:rPr lang="en" sz="3000">
                <a:latin typeface="Raleway"/>
                <a:ea typeface="Raleway"/>
                <a:cs typeface="Raleway"/>
                <a:sym typeface="Raleway"/>
              </a:rPr>
              <a:t>              </a:t>
            </a:r>
            <a:r>
              <a:rPr lang="en" sz="5200">
                <a:latin typeface="Raleway"/>
                <a:ea typeface="Raleway"/>
                <a:cs typeface="Raleway"/>
                <a:sym typeface="Raleway"/>
              </a:rPr>
              <a:t>3</a:t>
            </a:r>
            <a:r>
              <a:rPr lang="en" sz="3000">
                <a:latin typeface="Raleway"/>
                <a:ea typeface="Raleway"/>
                <a:cs typeface="Raleway"/>
                <a:sym typeface="Raleway"/>
              </a:rPr>
              <a:t> </a:t>
            </a:r>
            <a:r>
              <a:rPr lang="en" sz="3600">
                <a:latin typeface="Raleway"/>
                <a:ea typeface="Raleway"/>
                <a:cs typeface="Raleway"/>
                <a:sym typeface="Raleway"/>
              </a:rPr>
              <a:t>days</a:t>
            </a:r>
            <a:r>
              <a:rPr lang="en" sz="3000">
                <a:latin typeface="Raleway"/>
                <a:ea typeface="Raleway"/>
                <a:cs typeface="Raleway"/>
                <a:sym typeface="Raleway"/>
              </a:rPr>
              <a:t>              </a:t>
            </a:r>
            <a:r>
              <a:rPr lang="en" sz="5200">
                <a:latin typeface="Raleway"/>
                <a:ea typeface="Raleway"/>
                <a:cs typeface="Raleway"/>
                <a:sym typeface="Raleway"/>
              </a:rPr>
              <a:t>3</a:t>
            </a:r>
            <a:r>
              <a:rPr lang="en" sz="3000">
                <a:latin typeface="Raleway"/>
                <a:ea typeface="Raleway"/>
                <a:cs typeface="Raleway"/>
                <a:sym typeface="Raleway"/>
              </a:rPr>
              <a:t> </a:t>
            </a:r>
            <a:r>
              <a:rPr lang="en" sz="3600">
                <a:latin typeface="Raleway"/>
                <a:ea typeface="Raleway"/>
                <a:cs typeface="Raleway"/>
                <a:sym typeface="Raleway"/>
              </a:rPr>
              <a:t>weeks</a:t>
            </a:r>
            <a:endParaRPr sz="3600">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p26"/>
          <p:cNvPicPr preferRelativeResize="0"/>
          <p:nvPr/>
        </p:nvPicPr>
        <p:blipFill rotWithShape="1">
          <a:blip r:embed="rId3">
            <a:alphaModFix amt="70000"/>
          </a:blip>
          <a:srcRect b="6956" l="0" r="0" t="6947"/>
          <a:stretch/>
        </p:blipFill>
        <p:spPr>
          <a:xfrm>
            <a:off x="0" y="0"/>
            <a:ext cx="9144003" cy="5143499"/>
          </a:xfrm>
          <a:prstGeom prst="rect">
            <a:avLst/>
          </a:prstGeom>
          <a:noFill/>
          <a:ln>
            <a:noFill/>
          </a:ln>
        </p:spPr>
      </p:pic>
      <p:sp>
        <p:nvSpPr>
          <p:cNvPr id="167" name="Google Shape;167;p26"/>
          <p:cNvSpPr txBox="1"/>
          <p:nvPr>
            <p:ph type="title"/>
          </p:nvPr>
        </p:nvSpPr>
        <p:spPr>
          <a:xfrm>
            <a:off x="311700" y="2006775"/>
            <a:ext cx="8520600" cy="1833600"/>
          </a:xfrm>
          <a:prstGeom prst="rect">
            <a:avLst/>
          </a:prstGeom>
          <a:solidFill>
            <a:srgbClr val="7A0019"/>
          </a:solidFill>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Counts by </a:t>
            </a:r>
            <a:r>
              <a:rPr lang="en" sz="5000">
                <a:solidFill>
                  <a:srgbClr val="FFFFFF"/>
                </a:solidFill>
              </a:rPr>
              <a:t>room</a:t>
            </a:r>
            <a:r>
              <a:rPr lang="en">
                <a:solidFill>
                  <a:srgbClr val="FFFFFF"/>
                </a:solidFill>
              </a:rPr>
              <a:t> </a:t>
            </a:r>
            <a:endParaRPr>
              <a:solidFill>
                <a:srgbClr val="FFFFFF"/>
              </a:solidFill>
            </a:endParaRPr>
          </a:p>
          <a:p>
            <a:pPr indent="457200" lvl="0" marL="2743200" rtl="0" algn="l">
              <a:spcBef>
                <a:spcPts val="0"/>
              </a:spcBef>
              <a:spcAft>
                <a:spcPts val="0"/>
              </a:spcAft>
              <a:buNone/>
            </a:pPr>
            <a:r>
              <a:rPr lang="en">
                <a:solidFill>
                  <a:srgbClr val="FFFFFF"/>
                </a:solidFill>
              </a:rPr>
              <a:t>and </a:t>
            </a:r>
            <a:r>
              <a:rPr lang="en" sz="5000">
                <a:solidFill>
                  <a:srgbClr val="FFFFFF"/>
                </a:solidFill>
              </a:rPr>
              <a:t>furniture type</a:t>
            </a:r>
            <a:endParaRPr sz="50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7"/>
          <p:cNvSpPr txBox="1"/>
          <p:nvPr>
            <p:ph type="title"/>
          </p:nvPr>
        </p:nvSpPr>
        <p:spPr>
          <a:xfrm>
            <a:off x="311700" y="19450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Some questions are worth asking</a:t>
            </a:r>
            <a:endParaRPr/>
          </a:p>
        </p:txBody>
      </p:sp>
      <p:sp>
        <p:nvSpPr>
          <p:cNvPr id="173" name="Google Shape;173;p27"/>
          <p:cNvSpPr txBox="1"/>
          <p:nvPr/>
        </p:nvSpPr>
        <p:spPr>
          <a:xfrm>
            <a:off x="705300" y="1104225"/>
            <a:ext cx="7985100" cy="37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81000" lvl="0" marL="457200" rtl="0" algn="l">
              <a:spcBef>
                <a:spcPts val="0"/>
              </a:spcBef>
              <a:spcAft>
                <a:spcPts val="0"/>
              </a:spcAft>
              <a:buSzPts val="2400"/>
              <a:buFont typeface="Raleway"/>
              <a:buAutoNum type="arabicPeriod"/>
            </a:pPr>
            <a:r>
              <a:rPr lang="en" sz="2400">
                <a:latin typeface="Raleway"/>
                <a:ea typeface="Raleway"/>
                <a:cs typeface="Raleway"/>
                <a:sym typeface="Raleway"/>
              </a:rPr>
              <a:t>Number of people sitting at a computer station but not using the library computer.</a:t>
            </a:r>
            <a:endParaRPr sz="2400">
              <a:latin typeface="Raleway"/>
              <a:ea typeface="Raleway"/>
              <a:cs typeface="Raleway"/>
              <a:sym typeface="Raleway"/>
            </a:endParaRPr>
          </a:p>
          <a:p>
            <a:pPr indent="-381000" lvl="0" marL="457200" rtl="0" algn="l">
              <a:spcBef>
                <a:spcPts val="1000"/>
              </a:spcBef>
              <a:spcAft>
                <a:spcPts val="0"/>
              </a:spcAft>
              <a:buSzPts val="2400"/>
              <a:buFont typeface="Raleway"/>
              <a:buAutoNum type="arabicPeriod"/>
            </a:pPr>
            <a:r>
              <a:rPr lang="en" sz="2400">
                <a:latin typeface="Raleway"/>
                <a:ea typeface="Raleway"/>
                <a:cs typeface="Raleway"/>
                <a:sym typeface="Raleway"/>
              </a:rPr>
              <a:t>Number of groups working in the area.</a:t>
            </a:r>
            <a:endParaRPr sz="2400">
              <a:latin typeface="Raleway"/>
              <a:ea typeface="Raleway"/>
              <a:cs typeface="Raleway"/>
              <a:sym typeface="Raleway"/>
            </a:endParaRPr>
          </a:p>
          <a:p>
            <a:pPr indent="-381000" lvl="0" marL="457200" rtl="0" algn="l">
              <a:spcBef>
                <a:spcPts val="1000"/>
              </a:spcBef>
              <a:spcAft>
                <a:spcPts val="0"/>
              </a:spcAft>
              <a:buSzPts val="2400"/>
              <a:buFont typeface="Raleway"/>
              <a:buAutoNum type="arabicPeriod"/>
            </a:pPr>
            <a:r>
              <a:rPr lang="en" sz="2400">
                <a:latin typeface="Raleway"/>
                <a:ea typeface="Raleway"/>
                <a:cs typeface="Raleway"/>
                <a:sym typeface="Raleway"/>
              </a:rPr>
              <a:t>Number of people working while standing.</a:t>
            </a:r>
            <a:endParaRPr sz="2400">
              <a:latin typeface="Raleway"/>
              <a:ea typeface="Raleway"/>
              <a:cs typeface="Raleway"/>
              <a:sym typeface="Raleway"/>
            </a:endParaRPr>
          </a:p>
          <a:p>
            <a:pPr indent="-381000" lvl="0" marL="457200" rtl="0" algn="l">
              <a:spcBef>
                <a:spcPts val="1000"/>
              </a:spcBef>
              <a:spcAft>
                <a:spcPts val="0"/>
              </a:spcAft>
              <a:buSzPts val="2400"/>
              <a:buFont typeface="Raleway"/>
              <a:buAutoNum type="arabicPeriod"/>
            </a:pPr>
            <a:r>
              <a:rPr lang="en" sz="2400">
                <a:latin typeface="Raleway"/>
                <a:ea typeface="Raleway"/>
                <a:cs typeface="Raleway"/>
                <a:sym typeface="Raleway"/>
              </a:rPr>
              <a:t>Number of upright monitors in use.</a:t>
            </a:r>
            <a:endParaRPr sz="2400">
              <a:latin typeface="Raleway"/>
              <a:ea typeface="Raleway"/>
              <a:cs typeface="Raleway"/>
              <a:sym typeface="Raleway"/>
            </a:endParaRPr>
          </a:p>
          <a:p>
            <a:pPr indent="-381000" lvl="0" marL="457200" rtl="0" algn="l">
              <a:spcBef>
                <a:spcPts val="1000"/>
              </a:spcBef>
              <a:spcAft>
                <a:spcPts val="1000"/>
              </a:spcAft>
              <a:buSzPts val="2400"/>
              <a:buFont typeface="Raleway"/>
              <a:buAutoNum type="arabicPeriod"/>
            </a:pPr>
            <a:r>
              <a:rPr lang="en" sz="2400">
                <a:latin typeface="Raleway"/>
                <a:ea typeface="Raleway"/>
                <a:cs typeface="Raleway"/>
                <a:sym typeface="Raleway"/>
              </a:rPr>
              <a:t>Location of upright monitors.</a:t>
            </a:r>
            <a:endParaRPr sz="2400">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8"/>
          <p:cNvSpPr txBox="1"/>
          <p:nvPr>
            <p:ph type="title"/>
          </p:nvPr>
        </p:nvSpPr>
        <p:spPr>
          <a:xfrm>
            <a:off x="311700" y="212875"/>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 data collection tool for </a:t>
            </a:r>
            <a:r>
              <a:rPr lang="en" sz="4800"/>
              <a:t>everyone</a:t>
            </a:r>
            <a:r>
              <a:rPr lang="en"/>
              <a:t>!</a:t>
            </a:r>
            <a:endParaRPr/>
          </a:p>
        </p:txBody>
      </p:sp>
      <p:pic>
        <p:nvPicPr>
          <p:cNvPr id="179" name="Google Shape;179;p28"/>
          <p:cNvPicPr preferRelativeResize="0"/>
          <p:nvPr/>
        </p:nvPicPr>
        <p:blipFill rotWithShape="1">
          <a:blip r:embed="rId3">
            <a:alphaModFix/>
          </a:blip>
          <a:srcRect b="17498" l="0" r="0" t="0"/>
          <a:stretch/>
        </p:blipFill>
        <p:spPr>
          <a:xfrm>
            <a:off x="566275" y="1322500"/>
            <a:ext cx="3541201" cy="3755775"/>
          </a:xfrm>
          <a:prstGeom prst="rect">
            <a:avLst/>
          </a:prstGeom>
          <a:noFill/>
          <a:ln>
            <a:noFill/>
          </a:ln>
        </p:spPr>
      </p:pic>
      <p:pic>
        <p:nvPicPr>
          <p:cNvPr id="180" name="Google Shape;180;p28"/>
          <p:cNvPicPr preferRelativeResize="0"/>
          <p:nvPr/>
        </p:nvPicPr>
        <p:blipFill>
          <a:blip r:embed="rId4">
            <a:alphaModFix/>
          </a:blip>
          <a:stretch>
            <a:fillRect/>
          </a:stretch>
        </p:blipFill>
        <p:spPr>
          <a:xfrm>
            <a:off x="5023136" y="1500700"/>
            <a:ext cx="3809175" cy="2467150"/>
          </a:xfrm>
          <a:prstGeom prst="rect">
            <a:avLst/>
          </a:prstGeom>
          <a:noFill/>
          <a:ln>
            <a:noFill/>
          </a:ln>
        </p:spPr>
      </p:pic>
      <p:sp>
        <p:nvSpPr>
          <p:cNvPr id="181" name="Google Shape;181;p28"/>
          <p:cNvSpPr txBox="1"/>
          <p:nvPr/>
        </p:nvSpPr>
        <p:spPr>
          <a:xfrm>
            <a:off x="311700" y="2150850"/>
            <a:ext cx="8550300" cy="682800"/>
          </a:xfrm>
          <a:prstGeom prst="rect">
            <a:avLst/>
          </a:prstGeom>
          <a:solidFill>
            <a:srgbClr val="7A001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Raleway"/>
                <a:ea typeface="Raleway"/>
                <a:cs typeface="Raleway"/>
                <a:sym typeface="Raleway"/>
              </a:rPr>
              <a:t>Google form AND paper form</a:t>
            </a:r>
            <a:endParaRPr sz="3000">
              <a:solidFill>
                <a:srgbClr val="FFFFFF"/>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9"/>
          <p:cNvSpPr/>
          <p:nvPr/>
        </p:nvSpPr>
        <p:spPr>
          <a:xfrm>
            <a:off x="3117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solidFill>
                <a:srgbClr val="FFFFFF"/>
              </a:solidFill>
              <a:latin typeface="Raleway"/>
              <a:ea typeface="Raleway"/>
              <a:cs typeface="Raleway"/>
              <a:sym typeface="Raleway"/>
            </a:endParaRPr>
          </a:p>
        </p:txBody>
      </p:sp>
      <p:sp>
        <p:nvSpPr>
          <p:cNvPr id="187" name="Google Shape;187;p29"/>
          <p:cNvSpPr/>
          <p:nvPr/>
        </p:nvSpPr>
        <p:spPr>
          <a:xfrm>
            <a:off x="2028300" y="1341300"/>
            <a:ext cx="33654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188" name="Google Shape;188;p29"/>
          <p:cNvSpPr/>
          <p:nvPr/>
        </p:nvSpPr>
        <p:spPr>
          <a:xfrm>
            <a:off x="54615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p:nvPr/>
        </p:nvSpPr>
        <p:spPr>
          <a:xfrm>
            <a:off x="71781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p:nvPr/>
        </p:nvSpPr>
        <p:spPr>
          <a:xfrm>
            <a:off x="71835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191" name="Google Shape;191;p29"/>
          <p:cNvSpPr txBox="1"/>
          <p:nvPr/>
        </p:nvSpPr>
        <p:spPr>
          <a:xfrm>
            <a:off x="71781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How we used the data</a:t>
            </a:r>
            <a:endParaRPr sz="1700">
              <a:solidFill>
                <a:srgbClr val="FFFFFF"/>
              </a:solidFill>
              <a:latin typeface="Raleway"/>
              <a:ea typeface="Raleway"/>
              <a:cs typeface="Raleway"/>
              <a:sym typeface="Raleway"/>
            </a:endParaRPr>
          </a:p>
        </p:txBody>
      </p:sp>
      <p:sp>
        <p:nvSpPr>
          <p:cNvPr id="192" name="Google Shape;192;p29"/>
          <p:cNvSpPr/>
          <p:nvPr/>
        </p:nvSpPr>
        <p:spPr>
          <a:xfrm>
            <a:off x="2026950" y="1341300"/>
            <a:ext cx="33654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solidFill>
                <a:srgbClr val="FFFFFF"/>
              </a:solidFill>
              <a:latin typeface="Raleway"/>
              <a:ea typeface="Raleway"/>
              <a:cs typeface="Raleway"/>
              <a:sym typeface="Raleway"/>
            </a:endParaRPr>
          </a:p>
        </p:txBody>
      </p:sp>
      <p:sp>
        <p:nvSpPr>
          <p:cNvPr id="193" name="Google Shape;193;p29"/>
          <p:cNvSpPr/>
          <p:nvPr/>
        </p:nvSpPr>
        <p:spPr>
          <a:xfrm>
            <a:off x="54588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9"/>
          <p:cNvSpPr txBox="1"/>
          <p:nvPr/>
        </p:nvSpPr>
        <p:spPr>
          <a:xfrm>
            <a:off x="3063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Making library spaces talk</a:t>
            </a:r>
            <a:endParaRPr sz="1700">
              <a:solidFill>
                <a:srgbClr val="FFFFFF"/>
              </a:solidFill>
              <a:latin typeface="Raleway"/>
              <a:ea typeface="Raleway"/>
              <a:cs typeface="Raleway"/>
              <a:sym typeface="Raleway"/>
            </a:endParaRPr>
          </a:p>
        </p:txBody>
      </p:sp>
      <p:sp>
        <p:nvSpPr>
          <p:cNvPr id="195" name="Google Shape;195;p29"/>
          <p:cNvSpPr txBox="1"/>
          <p:nvPr/>
        </p:nvSpPr>
        <p:spPr>
          <a:xfrm>
            <a:off x="2028300" y="1607100"/>
            <a:ext cx="33654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How we made our library space talk</a:t>
            </a:r>
            <a:endParaRPr sz="1700">
              <a:solidFill>
                <a:srgbClr val="FFFFFF"/>
              </a:solidFill>
              <a:latin typeface="Raleway"/>
              <a:ea typeface="Raleway"/>
              <a:cs typeface="Raleway"/>
              <a:sym typeface="Raleway"/>
            </a:endParaRPr>
          </a:p>
        </p:txBody>
      </p:sp>
      <p:sp>
        <p:nvSpPr>
          <p:cNvPr id="196" name="Google Shape;196;p29"/>
          <p:cNvSpPr txBox="1"/>
          <p:nvPr/>
        </p:nvSpPr>
        <p:spPr>
          <a:xfrm>
            <a:off x="54588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aleway"/>
                <a:ea typeface="Raleway"/>
                <a:cs typeface="Raleway"/>
                <a:sym typeface="Raleway"/>
              </a:rPr>
              <a:t>What our library told us</a:t>
            </a:r>
            <a:endParaRPr sz="1700">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library is busiest in the afternoon and is never truly “full.”</a:t>
            </a:r>
            <a:endParaRPr/>
          </a:p>
        </p:txBody>
      </p:sp>
      <p:pic>
        <p:nvPicPr>
          <p:cNvPr id="202" name="Google Shape;202;p30"/>
          <p:cNvPicPr preferRelativeResize="0"/>
          <p:nvPr/>
        </p:nvPicPr>
        <p:blipFill rotWithShape="1">
          <a:blip r:embed="rId3">
            <a:alphaModFix/>
          </a:blip>
          <a:srcRect b="11667" l="1175" r="842" t="2854"/>
          <a:stretch/>
        </p:blipFill>
        <p:spPr>
          <a:xfrm>
            <a:off x="3448225" y="1488650"/>
            <a:ext cx="5338275" cy="1791125"/>
          </a:xfrm>
          <a:prstGeom prst="rect">
            <a:avLst/>
          </a:prstGeom>
          <a:noFill/>
          <a:ln>
            <a:noFill/>
          </a:ln>
        </p:spPr>
      </p:pic>
      <p:sp>
        <p:nvSpPr>
          <p:cNvPr id="203" name="Google Shape;203;p30"/>
          <p:cNvSpPr txBox="1"/>
          <p:nvPr>
            <p:ph idx="1" type="body"/>
          </p:nvPr>
        </p:nvSpPr>
        <p:spPr>
          <a:xfrm>
            <a:off x="311700" y="1533475"/>
            <a:ext cx="3042600" cy="3464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Average occupancy rates</a:t>
            </a:r>
            <a:endParaRPr/>
          </a:p>
          <a:p>
            <a:pPr indent="0" lvl="0" marL="0" rtl="0" algn="l">
              <a:lnSpc>
                <a:spcPct val="115000"/>
              </a:lnSpc>
              <a:spcBef>
                <a:spcPts val="0"/>
              </a:spcBef>
              <a:spcAft>
                <a:spcPts val="0"/>
              </a:spcAft>
              <a:buNone/>
            </a:pPr>
            <a:r>
              <a:rPr lang="en"/>
              <a:t>at </a:t>
            </a:r>
            <a:r>
              <a:rPr lang="en">
                <a:highlight>
                  <a:srgbClr val="5F5F5F"/>
                </a:highlight>
              </a:rPr>
              <a:t>10am</a:t>
            </a:r>
            <a:r>
              <a:rPr lang="en"/>
              <a:t>, </a:t>
            </a:r>
            <a:r>
              <a:rPr lang="en">
                <a:highlight>
                  <a:srgbClr val="B3B3B3"/>
                </a:highlight>
              </a:rPr>
              <a:t>3pm</a:t>
            </a:r>
            <a:r>
              <a:rPr lang="en"/>
              <a:t>, &amp; </a:t>
            </a:r>
            <a:r>
              <a:rPr lang="en">
                <a:highlight>
                  <a:srgbClr val="898989"/>
                </a:highlight>
              </a:rPr>
              <a:t>8pm</a:t>
            </a:r>
            <a:endParaRPr>
              <a:highlight>
                <a:srgbClr val="898989"/>
              </a:highlight>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Fall 2017 (top)</a:t>
            </a:r>
            <a:endParaRPr/>
          </a:p>
          <a:p>
            <a:pPr indent="0" lvl="0" marL="0" rtl="0" algn="l">
              <a:lnSpc>
                <a:spcPct val="115000"/>
              </a:lnSpc>
              <a:spcBef>
                <a:spcPts val="0"/>
              </a:spcBef>
              <a:spcAft>
                <a:spcPts val="0"/>
              </a:spcAft>
              <a:buNone/>
            </a:pPr>
            <a:r>
              <a:rPr lang="en"/>
              <a:t>Spring 2018 (bottom)</a:t>
            </a:r>
            <a:endParaRPr/>
          </a:p>
        </p:txBody>
      </p:sp>
      <p:pic>
        <p:nvPicPr>
          <p:cNvPr id="204" name="Google Shape;204;p30"/>
          <p:cNvPicPr preferRelativeResize="0"/>
          <p:nvPr/>
        </p:nvPicPr>
        <p:blipFill rotWithShape="1">
          <a:blip r:embed="rId4">
            <a:alphaModFix/>
          </a:blip>
          <a:srcRect b="2561" l="1214" r="813" t="2580"/>
          <a:stretch/>
        </p:blipFill>
        <p:spPr>
          <a:xfrm>
            <a:off x="3295825" y="3317548"/>
            <a:ext cx="5455699" cy="1714326"/>
          </a:xfrm>
          <a:prstGeom prst="rect">
            <a:avLst/>
          </a:prstGeom>
          <a:noFill/>
          <a:ln>
            <a:noFill/>
          </a:ln>
        </p:spPr>
      </p:pic>
      <p:sp>
        <p:nvSpPr>
          <p:cNvPr id="205" name="Google Shape;205;p30"/>
          <p:cNvSpPr/>
          <p:nvPr/>
        </p:nvSpPr>
        <p:spPr>
          <a:xfrm>
            <a:off x="7016950" y="3355225"/>
            <a:ext cx="1847100" cy="572700"/>
          </a:xfrm>
          <a:prstGeom prst="wedgeRoundRectCallout">
            <a:avLst>
              <a:gd fmla="val 18748" name="adj1"/>
              <a:gd fmla="val 68775" name="adj2"/>
              <a:gd fmla="val 0" name="adj3"/>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aleway"/>
                <a:ea typeface="Raleway"/>
                <a:cs typeface="Raleway"/>
                <a:sym typeface="Raleway"/>
              </a:rPr>
              <a:t>3pm spikes</a:t>
            </a:r>
            <a:endParaRPr sz="2400">
              <a:solidFill>
                <a:srgbClr val="FFFFFF"/>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some furniture WAS often full regardless of time of day.</a:t>
            </a:r>
            <a:endParaRPr/>
          </a:p>
        </p:txBody>
      </p:sp>
      <p:sp>
        <p:nvSpPr>
          <p:cNvPr id="211" name="Google Shape;211;p31"/>
          <p:cNvSpPr txBox="1"/>
          <p:nvPr>
            <p:ph idx="1" type="body"/>
          </p:nvPr>
        </p:nvSpPr>
        <p:spPr>
          <a:xfrm>
            <a:off x="311700" y="1609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of study carrels</a:t>
            </a:r>
            <a:r>
              <a:rPr lang="en"/>
              <a:t> </a:t>
            </a:r>
            <a:endParaRPr/>
          </a:p>
          <a:p>
            <a:pPr indent="0" lvl="0" marL="0" rtl="0" algn="l">
              <a:spcBef>
                <a:spcPts val="0"/>
              </a:spcBef>
              <a:spcAft>
                <a:spcPts val="0"/>
              </a:spcAft>
              <a:buNone/>
            </a:pPr>
            <a:r>
              <a:rPr lang="en"/>
              <a:t>i</a:t>
            </a:r>
            <a:r>
              <a:rPr lang="en"/>
              <a:t>n the Quiet Study Room</a:t>
            </a:r>
            <a:endParaRPr/>
          </a:p>
          <a:p>
            <a:pPr indent="0" lvl="0" marL="0" rtl="0" algn="l">
              <a:spcBef>
                <a:spcPts val="0"/>
              </a:spcBef>
              <a:spcAft>
                <a:spcPts val="0"/>
              </a:spcAft>
              <a:buNone/>
            </a:pPr>
            <a:r>
              <a:rPr lang="en">
                <a:highlight>
                  <a:srgbClr val="7F7F7F"/>
                </a:highlight>
              </a:rPr>
              <a:t>o</a:t>
            </a:r>
            <a:r>
              <a:rPr lang="en">
                <a:highlight>
                  <a:srgbClr val="7F7F7F"/>
                </a:highlight>
              </a:rPr>
              <a:t>ccupied</a:t>
            </a:r>
            <a:r>
              <a:rPr lang="en"/>
              <a:t> and </a:t>
            </a:r>
            <a:r>
              <a:rPr lang="en">
                <a:highlight>
                  <a:srgbClr val="DADADA"/>
                </a:highlight>
              </a:rPr>
              <a:t>unoccupied</a:t>
            </a:r>
            <a:endParaRPr>
              <a:highlight>
                <a:srgbClr val="DADADA"/>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Fall 2017 (top) &amp; </a:t>
            </a:r>
            <a:endParaRPr/>
          </a:p>
          <a:p>
            <a:pPr indent="0" lvl="0" marL="0" rtl="0" algn="l">
              <a:spcBef>
                <a:spcPts val="0"/>
              </a:spcBef>
              <a:spcAft>
                <a:spcPts val="0"/>
              </a:spcAft>
              <a:buNone/>
            </a:pPr>
            <a:r>
              <a:rPr lang="en"/>
              <a:t>Spring 2018 (bottom)</a:t>
            </a:r>
            <a:endParaRPr/>
          </a:p>
        </p:txBody>
      </p:sp>
      <p:pic>
        <p:nvPicPr>
          <p:cNvPr id="212" name="Google Shape;212;p31"/>
          <p:cNvPicPr preferRelativeResize="0"/>
          <p:nvPr/>
        </p:nvPicPr>
        <p:blipFill rotWithShape="1">
          <a:blip r:embed="rId3">
            <a:alphaModFix/>
          </a:blip>
          <a:srcRect b="5365" l="0" r="0" t="0"/>
          <a:stretch/>
        </p:blipFill>
        <p:spPr>
          <a:xfrm>
            <a:off x="3691125" y="1636274"/>
            <a:ext cx="5141175" cy="3233100"/>
          </a:xfrm>
          <a:prstGeom prst="rect">
            <a:avLst/>
          </a:prstGeom>
          <a:noFill/>
          <a:ln>
            <a:noFill/>
          </a:ln>
        </p:spPr>
      </p:pic>
      <p:sp>
        <p:nvSpPr>
          <p:cNvPr id="213" name="Google Shape;213;p31"/>
          <p:cNvSpPr/>
          <p:nvPr/>
        </p:nvSpPr>
        <p:spPr>
          <a:xfrm>
            <a:off x="4782300" y="2217250"/>
            <a:ext cx="3005100" cy="572700"/>
          </a:xfrm>
          <a:prstGeom prst="lef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txBox="1"/>
          <p:nvPr/>
        </p:nvSpPr>
        <p:spPr>
          <a:xfrm>
            <a:off x="5465400" y="2279725"/>
            <a:ext cx="1638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aleway"/>
                <a:ea typeface="Raleway"/>
                <a:cs typeface="Raleway"/>
                <a:sym typeface="Raleway"/>
              </a:rPr>
              <a:t>Full seats</a:t>
            </a:r>
            <a:endParaRPr sz="1800">
              <a:solidFill>
                <a:srgbClr val="FFFFFF"/>
              </a:solidFill>
              <a:latin typeface="Raleway"/>
              <a:ea typeface="Raleway"/>
              <a:cs typeface="Raleway"/>
              <a:sym typeface="Raleway"/>
            </a:endParaRPr>
          </a:p>
        </p:txBody>
      </p:sp>
      <p:sp>
        <p:nvSpPr>
          <p:cNvPr id="215" name="Google Shape;215;p31"/>
          <p:cNvSpPr/>
          <p:nvPr/>
        </p:nvSpPr>
        <p:spPr>
          <a:xfrm>
            <a:off x="4759163" y="3889275"/>
            <a:ext cx="3005100" cy="572700"/>
          </a:xfrm>
          <a:prstGeom prst="lef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1"/>
          <p:cNvSpPr txBox="1"/>
          <p:nvPr/>
        </p:nvSpPr>
        <p:spPr>
          <a:xfrm>
            <a:off x="5442263" y="3951750"/>
            <a:ext cx="1638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aleway"/>
                <a:ea typeface="Raleway"/>
                <a:cs typeface="Raleway"/>
                <a:sym typeface="Raleway"/>
              </a:rPr>
              <a:t>Full seats</a:t>
            </a:r>
            <a:endParaRPr sz="1800">
              <a:solidFill>
                <a:srgbClr val="FFFFFF"/>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furniture was mostly empty.</a:t>
            </a:r>
            <a:endParaRPr/>
          </a:p>
        </p:txBody>
      </p:sp>
      <p:pic>
        <p:nvPicPr>
          <p:cNvPr id="222" name="Google Shape;222;p32"/>
          <p:cNvPicPr preferRelativeResize="0"/>
          <p:nvPr/>
        </p:nvPicPr>
        <p:blipFill rotWithShape="1">
          <a:blip r:embed="rId3">
            <a:alphaModFix/>
          </a:blip>
          <a:srcRect b="3772" l="0" r="0" t="0"/>
          <a:stretch/>
        </p:blipFill>
        <p:spPr>
          <a:xfrm>
            <a:off x="3289800" y="1295500"/>
            <a:ext cx="5721525" cy="3273375"/>
          </a:xfrm>
          <a:prstGeom prst="rect">
            <a:avLst/>
          </a:prstGeom>
          <a:noFill/>
          <a:ln>
            <a:noFill/>
          </a:ln>
        </p:spPr>
      </p:pic>
      <p:sp>
        <p:nvSpPr>
          <p:cNvPr id="223" name="Google Shape;223;p32"/>
          <p:cNvSpPr/>
          <p:nvPr/>
        </p:nvSpPr>
        <p:spPr>
          <a:xfrm>
            <a:off x="4782300" y="1379050"/>
            <a:ext cx="3005100" cy="572700"/>
          </a:xfrm>
          <a:prstGeom prst="lef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2"/>
          <p:cNvSpPr txBox="1"/>
          <p:nvPr/>
        </p:nvSpPr>
        <p:spPr>
          <a:xfrm>
            <a:off x="5465400" y="1441525"/>
            <a:ext cx="1638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aleway"/>
                <a:ea typeface="Raleway"/>
                <a:cs typeface="Raleway"/>
                <a:sym typeface="Raleway"/>
              </a:rPr>
              <a:t>Empty seats</a:t>
            </a:r>
            <a:endParaRPr sz="1800">
              <a:solidFill>
                <a:srgbClr val="FFFFFF"/>
              </a:solidFill>
              <a:latin typeface="Raleway"/>
              <a:ea typeface="Raleway"/>
              <a:cs typeface="Raleway"/>
              <a:sym typeface="Raleway"/>
            </a:endParaRPr>
          </a:p>
        </p:txBody>
      </p:sp>
      <p:sp>
        <p:nvSpPr>
          <p:cNvPr id="225" name="Google Shape;225;p32"/>
          <p:cNvSpPr/>
          <p:nvPr/>
        </p:nvSpPr>
        <p:spPr>
          <a:xfrm>
            <a:off x="4782300" y="2994675"/>
            <a:ext cx="3005100" cy="572700"/>
          </a:xfrm>
          <a:prstGeom prst="lef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txBox="1"/>
          <p:nvPr/>
        </p:nvSpPr>
        <p:spPr>
          <a:xfrm>
            <a:off x="5465400" y="3057150"/>
            <a:ext cx="1638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aleway"/>
                <a:ea typeface="Raleway"/>
                <a:cs typeface="Raleway"/>
                <a:sym typeface="Raleway"/>
              </a:rPr>
              <a:t>Empty seats</a:t>
            </a:r>
            <a:endParaRPr sz="1800">
              <a:solidFill>
                <a:srgbClr val="FFFFFF"/>
              </a:solidFill>
              <a:latin typeface="Raleway"/>
              <a:ea typeface="Raleway"/>
              <a:cs typeface="Raleway"/>
              <a:sym typeface="Raleway"/>
            </a:endParaRPr>
          </a:p>
        </p:txBody>
      </p:sp>
      <p:sp>
        <p:nvSpPr>
          <p:cNvPr id="227" name="Google Shape;227;p32"/>
          <p:cNvSpPr txBox="1"/>
          <p:nvPr>
            <p:ph idx="1" type="body"/>
          </p:nvPr>
        </p:nvSpPr>
        <p:spPr>
          <a:xfrm>
            <a:off x="311700" y="1593925"/>
            <a:ext cx="8520600" cy="312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Use of group tables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the Foundation level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7F7F7F"/>
                </a:highlight>
              </a:rPr>
              <a:t>occupied</a:t>
            </a:r>
            <a:r>
              <a:rPr lang="en">
                <a:solidFill>
                  <a:schemeClr val="dk1"/>
                </a:solidFill>
              </a:rPr>
              <a:t> and </a:t>
            </a:r>
            <a:r>
              <a:rPr lang="en">
                <a:solidFill>
                  <a:schemeClr val="dk1"/>
                </a:solidFill>
                <a:highlight>
                  <a:srgbClr val="DADADA"/>
                </a:highlight>
              </a:rPr>
              <a:t>unoccupied</a:t>
            </a:r>
            <a:endParaRPr>
              <a:solidFill>
                <a:schemeClr val="dk1"/>
              </a:solidFill>
              <a:highlight>
                <a:srgbClr val="DADADA"/>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2017 (top) &amp;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2018 (bottom)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306300" y="1341300"/>
            <a:ext cx="16542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68" name="Google Shape;68;p15"/>
          <p:cNvSpPr/>
          <p:nvPr/>
        </p:nvSpPr>
        <p:spPr>
          <a:xfrm>
            <a:off x="3063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next fifteen minutes...</a:t>
            </a:r>
            <a:endParaRPr/>
          </a:p>
        </p:txBody>
      </p:sp>
      <p:sp>
        <p:nvSpPr>
          <p:cNvPr id="70" name="Google Shape;70;p15"/>
          <p:cNvSpPr/>
          <p:nvPr/>
        </p:nvSpPr>
        <p:spPr>
          <a:xfrm>
            <a:off x="2028300" y="1341300"/>
            <a:ext cx="33654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71" name="Google Shape;71;p15"/>
          <p:cNvSpPr/>
          <p:nvPr/>
        </p:nvSpPr>
        <p:spPr>
          <a:xfrm>
            <a:off x="54615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a:off x="71781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a:off x="2026950" y="1341300"/>
            <a:ext cx="33654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74" name="Google Shape;74;p15"/>
          <p:cNvSpPr/>
          <p:nvPr/>
        </p:nvSpPr>
        <p:spPr>
          <a:xfrm>
            <a:off x="5458800" y="1341300"/>
            <a:ext cx="1654200" cy="25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txBox="1"/>
          <p:nvPr/>
        </p:nvSpPr>
        <p:spPr>
          <a:xfrm>
            <a:off x="3063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Raleway"/>
                <a:ea typeface="Raleway"/>
                <a:cs typeface="Raleway"/>
                <a:sym typeface="Raleway"/>
              </a:rPr>
              <a:t>Making </a:t>
            </a:r>
            <a:r>
              <a:rPr lang="en" sz="1700">
                <a:solidFill>
                  <a:schemeClr val="dk1"/>
                </a:solidFill>
                <a:latin typeface="Raleway"/>
                <a:ea typeface="Raleway"/>
                <a:cs typeface="Raleway"/>
                <a:sym typeface="Raleway"/>
              </a:rPr>
              <a:t>library spaces talk</a:t>
            </a:r>
            <a:endParaRPr sz="1700">
              <a:solidFill>
                <a:schemeClr val="dk1"/>
              </a:solidFill>
              <a:latin typeface="Raleway"/>
              <a:ea typeface="Raleway"/>
              <a:cs typeface="Raleway"/>
              <a:sym typeface="Raleway"/>
            </a:endParaRPr>
          </a:p>
        </p:txBody>
      </p:sp>
      <p:sp>
        <p:nvSpPr>
          <p:cNvPr id="76" name="Google Shape;76;p15"/>
          <p:cNvSpPr txBox="1"/>
          <p:nvPr/>
        </p:nvSpPr>
        <p:spPr>
          <a:xfrm>
            <a:off x="2028300" y="1607100"/>
            <a:ext cx="33654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Raleway"/>
                <a:ea typeface="Raleway"/>
                <a:cs typeface="Raleway"/>
                <a:sym typeface="Raleway"/>
              </a:rPr>
              <a:t>How we made our library space talk</a:t>
            </a:r>
            <a:endParaRPr sz="1700">
              <a:solidFill>
                <a:schemeClr val="dk1"/>
              </a:solidFill>
              <a:latin typeface="Raleway"/>
              <a:ea typeface="Raleway"/>
              <a:cs typeface="Raleway"/>
              <a:sym typeface="Raleway"/>
            </a:endParaRPr>
          </a:p>
        </p:txBody>
      </p:sp>
      <p:sp>
        <p:nvSpPr>
          <p:cNvPr id="77" name="Google Shape;77;p15"/>
          <p:cNvSpPr txBox="1"/>
          <p:nvPr/>
        </p:nvSpPr>
        <p:spPr>
          <a:xfrm>
            <a:off x="54588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Raleway"/>
                <a:ea typeface="Raleway"/>
                <a:cs typeface="Raleway"/>
                <a:sym typeface="Raleway"/>
              </a:rPr>
              <a:t>What our library told us</a:t>
            </a:r>
            <a:endParaRPr sz="1700">
              <a:solidFill>
                <a:schemeClr val="dk1"/>
              </a:solidFill>
              <a:latin typeface="Raleway"/>
              <a:ea typeface="Raleway"/>
              <a:cs typeface="Raleway"/>
              <a:sym typeface="Raleway"/>
            </a:endParaRPr>
          </a:p>
        </p:txBody>
      </p:sp>
      <p:sp>
        <p:nvSpPr>
          <p:cNvPr id="78" name="Google Shape;78;p15"/>
          <p:cNvSpPr txBox="1"/>
          <p:nvPr/>
        </p:nvSpPr>
        <p:spPr>
          <a:xfrm>
            <a:off x="71781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aleway"/>
                <a:ea typeface="Raleway"/>
                <a:cs typeface="Raleway"/>
                <a:sym typeface="Raleway"/>
              </a:rPr>
              <a:t>How we used the data</a:t>
            </a:r>
            <a:endParaRPr sz="1700">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3"/>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spaces were great for group work.</a:t>
            </a:r>
            <a:endParaRPr/>
          </a:p>
        </p:txBody>
      </p:sp>
      <p:sp>
        <p:nvSpPr>
          <p:cNvPr id="233" name="Google Shape;233;p33"/>
          <p:cNvSpPr txBox="1"/>
          <p:nvPr>
            <p:ph idx="1" type="body"/>
          </p:nvPr>
        </p:nvSpPr>
        <p:spPr>
          <a:xfrm>
            <a:off x="311700" y="1554150"/>
            <a:ext cx="8520600" cy="29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How often we saw </a:t>
            </a:r>
            <a:endParaRPr/>
          </a:p>
          <a:p>
            <a:pPr indent="0" lvl="0" marL="0" rtl="0" algn="l">
              <a:spcBef>
                <a:spcPts val="0"/>
              </a:spcBef>
              <a:spcAft>
                <a:spcPts val="0"/>
              </a:spcAft>
              <a:buNone/>
            </a:pPr>
            <a:r>
              <a:rPr lang="en">
                <a:highlight>
                  <a:srgbClr val="888888"/>
                </a:highlight>
              </a:rPr>
              <a:t>3+groups</a:t>
            </a:r>
            <a:r>
              <a:rPr lang="en"/>
              <a:t>, </a:t>
            </a:r>
            <a:r>
              <a:rPr lang="en">
                <a:highlight>
                  <a:srgbClr val="A5A5A5"/>
                </a:highlight>
              </a:rPr>
              <a:t>1-2 groups</a:t>
            </a:r>
            <a:r>
              <a:rPr lang="en"/>
              <a:t>, or </a:t>
            </a:r>
            <a:endParaRPr/>
          </a:p>
          <a:p>
            <a:pPr indent="0" lvl="0" marL="0" rtl="0" algn="l">
              <a:spcBef>
                <a:spcPts val="0"/>
              </a:spcBef>
              <a:spcAft>
                <a:spcPts val="0"/>
              </a:spcAft>
              <a:buNone/>
            </a:pPr>
            <a:r>
              <a:rPr lang="en">
                <a:highlight>
                  <a:srgbClr val="CBCBCB"/>
                </a:highlight>
              </a:rPr>
              <a:t>0 groups</a:t>
            </a:r>
            <a:r>
              <a:rPr lang="en"/>
              <a:t> </a:t>
            </a:r>
            <a:endParaRPr/>
          </a:p>
          <a:p>
            <a:pPr indent="0" lvl="0" marL="0" rtl="0" algn="l">
              <a:spcBef>
                <a:spcPts val="0"/>
              </a:spcBef>
              <a:spcAft>
                <a:spcPts val="0"/>
              </a:spcAft>
              <a:buClr>
                <a:schemeClr val="dk1"/>
              </a:buClr>
              <a:buSzPts val="1100"/>
              <a:buFont typeface="Arial"/>
              <a:buNone/>
            </a:pPr>
            <a:r>
              <a:rPr lang="en">
                <a:solidFill>
                  <a:schemeClr val="dk1"/>
                </a:solidFill>
              </a:rPr>
              <a:t>working in the Great Hall.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Fall 2017 (left)</a:t>
            </a:r>
            <a:endParaRPr/>
          </a:p>
          <a:p>
            <a:pPr indent="0" lvl="0" marL="0" rtl="0" algn="l">
              <a:spcBef>
                <a:spcPts val="0"/>
              </a:spcBef>
              <a:spcAft>
                <a:spcPts val="0"/>
              </a:spcAft>
              <a:buNone/>
            </a:pPr>
            <a:r>
              <a:rPr lang="en"/>
              <a:t>Spring 2018 (right)</a:t>
            </a:r>
            <a:endParaRPr/>
          </a:p>
        </p:txBody>
      </p:sp>
      <p:pic>
        <p:nvPicPr>
          <p:cNvPr id="234" name="Google Shape;234;p33"/>
          <p:cNvPicPr preferRelativeResize="0"/>
          <p:nvPr/>
        </p:nvPicPr>
        <p:blipFill rotWithShape="1">
          <a:blip r:embed="rId3">
            <a:alphaModFix/>
          </a:blip>
          <a:srcRect b="7611" l="4087" r="4059" t="8376"/>
          <a:stretch/>
        </p:blipFill>
        <p:spPr>
          <a:xfrm>
            <a:off x="3255700" y="1515375"/>
            <a:ext cx="5799175" cy="2830600"/>
          </a:xfrm>
          <a:prstGeom prst="rect">
            <a:avLst/>
          </a:prstGeom>
          <a:noFill/>
          <a:ln>
            <a:noFill/>
          </a:ln>
        </p:spPr>
      </p:pic>
      <p:sp>
        <p:nvSpPr>
          <p:cNvPr id="235" name="Google Shape;235;p33"/>
          <p:cNvSpPr/>
          <p:nvPr/>
        </p:nvSpPr>
        <p:spPr>
          <a:xfrm>
            <a:off x="4595875" y="3948475"/>
            <a:ext cx="3100200" cy="852600"/>
          </a:xfrm>
          <a:prstGeom prst="wedgeRoundRectCallout">
            <a:avLst>
              <a:gd fmla="val 31129" name="adj1"/>
              <a:gd fmla="val -75416" name="adj2"/>
              <a:gd fmla="val 0" name="adj3"/>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aleway"/>
                <a:ea typeface="Raleway"/>
                <a:cs typeface="Raleway"/>
                <a:sym typeface="Raleway"/>
              </a:rPr>
              <a:t>The Great Hall almost always had several groups studying together</a:t>
            </a:r>
            <a:endParaRPr>
              <a:solidFill>
                <a:srgbClr val="FFFFFF"/>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4"/>
          <p:cNvSpPr/>
          <p:nvPr/>
        </p:nvSpPr>
        <p:spPr>
          <a:xfrm>
            <a:off x="3117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solidFill>
                <a:srgbClr val="FFFFFF"/>
              </a:solidFill>
              <a:latin typeface="Raleway"/>
              <a:ea typeface="Raleway"/>
              <a:cs typeface="Raleway"/>
              <a:sym typeface="Raleway"/>
            </a:endParaRPr>
          </a:p>
        </p:txBody>
      </p:sp>
      <p:sp>
        <p:nvSpPr>
          <p:cNvPr id="241" name="Google Shape;241;p34"/>
          <p:cNvSpPr/>
          <p:nvPr/>
        </p:nvSpPr>
        <p:spPr>
          <a:xfrm>
            <a:off x="2028300" y="1341300"/>
            <a:ext cx="33654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242" name="Google Shape;242;p34"/>
          <p:cNvSpPr/>
          <p:nvPr/>
        </p:nvSpPr>
        <p:spPr>
          <a:xfrm>
            <a:off x="54615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4"/>
          <p:cNvSpPr/>
          <p:nvPr/>
        </p:nvSpPr>
        <p:spPr>
          <a:xfrm>
            <a:off x="71781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4"/>
          <p:cNvSpPr/>
          <p:nvPr/>
        </p:nvSpPr>
        <p:spPr>
          <a:xfrm>
            <a:off x="7183500" y="1341300"/>
            <a:ext cx="16542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245" name="Google Shape;245;p34"/>
          <p:cNvSpPr txBox="1"/>
          <p:nvPr/>
        </p:nvSpPr>
        <p:spPr>
          <a:xfrm>
            <a:off x="71781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aleway"/>
                <a:ea typeface="Raleway"/>
                <a:cs typeface="Raleway"/>
                <a:sym typeface="Raleway"/>
              </a:rPr>
              <a:t>How we used the data</a:t>
            </a:r>
            <a:endParaRPr sz="1700">
              <a:latin typeface="Raleway"/>
              <a:ea typeface="Raleway"/>
              <a:cs typeface="Raleway"/>
              <a:sym typeface="Raleway"/>
            </a:endParaRPr>
          </a:p>
        </p:txBody>
      </p:sp>
      <p:sp>
        <p:nvSpPr>
          <p:cNvPr id="246" name="Google Shape;246;p34"/>
          <p:cNvSpPr/>
          <p:nvPr/>
        </p:nvSpPr>
        <p:spPr>
          <a:xfrm>
            <a:off x="2026950" y="1341300"/>
            <a:ext cx="33654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solidFill>
                <a:srgbClr val="FFFFFF"/>
              </a:solidFill>
              <a:latin typeface="Raleway"/>
              <a:ea typeface="Raleway"/>
              <a:cs typeface="Raleway"/>
              <a:sym typeface="Raleway"/>
            </a:endParaRPr>
          </a:p>
        </p:txBody>
      </p:sp>
      <p:sp>
        <p:nvSpPr>
          <p:cNvPr id="247" name="Google Shape;247;p34"/>
          <p:cNvSpPr/>
          <p:nvPr/>
        </p:nvSpPr>
        <p:spPr>
          <a:xfrm>
            <a:off x="5458800" y="1341300"/>
            <a:ext cx="1654200" cy="25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txBox="1"/>
          <p:nvPr/>
        </p:nvSpPr>
        <p:spPr>
          <a:xfrm>
            <a:off x="3063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Making library spaces talk</a:t>
            </a:r>
            <a:endParaRPr sz="1700">
              <a:solidFill>
                <a:srgbClr val="FFFFFF"/>
              </a:solidFill>
              <a:latin typeface="Raleway"/>
              <a:ea typeface="Raleway"/>
              <a:cs typeface="Raleway"/>
              <a:sym typeface="Raleway"/>
            </a:endParaRPr>
          </a:p>
        </p:txBody>
      </p:sp>
      <p:sp>
        <p:nvSpPr>
          <p:cNvPr id="249" name="Google Shape;249;p34"/>
          <p:cNvSpPr txBox="1"/>
          <p:nvPr/>
        </p:nvSpPr>
        <p:spPr>
          <a:xfrm>
            <a:off x="2028300" y="1607100"/>
            <a:ext cx="33654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How we made our library space talk</a:t>
            </a:r>
            <a:endParaRPr sz="1700">
              <a:solidFill>
                <a:srgbClr val="FFFFFF"/>
              </a:solidFill>
              <a:latin typeface="Raleway"/>
              <a:ea typeface="Raleway"/>
              <a:cs typeface="Raleway"/>
              <a:sym typeface="Raleway"/>
            </a:endParaRPr>
          </a:p>
        </p:txBody>
      </p:sp>
      <p:sp>
        <p:nvSpPr>
          <p:cNvPr id="250" name="Google Shape;250;p34"/>
          <p:cNvSpPr txBox="1"/>
          <p:nvPr/>
        </p:nvSpPr>
        <p:spPr>
          <a:xfrm>
            <a:off x="54588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What our library told us</a:t>
            </a:r>
            <a:endParaRPr sz="1700">
              <a:solidFill>
                <a:srgbClr val="FFFFFF"/>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5"/>
          <p:cNvSpPr txBox="1"/>
          <p:nvPr>
            <p:ph type="title"/>
          </p:nvPr>
        </p:nvSpPr>
        <p:spPr>
          <a:xfrm>
            <a:off x="311700" y="304800"/>
            <a:ext cx="8520600" cy="455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We have </a:t>
            </a:r>
            <a:r>
              <a:rPr lang="en" sz="5000"/>
              <a:t>enough evidence</a:t>
            </a:r>
            <a:r>
              <a:rPr lang="en"/>
              <a:t> to make decisions</a:t>
            </a:r>
            <a:endParaRPr/>
          </a:p>
          <a:p>
            <a:pPr indent="0" lvl="0" marL="0" rtl="0" algn="l">
              <a:spcBef>
                <a:spcPts val="0"/>
              </a:spcBef>
              <a:spcAft>
                <a:spcPts val="0"/>
              </a:spcAft>
              <a:buNone/>
            </a:pPr>
            <a:r>
              <a:t/>
            </a:r>
            <a:endParaRPr sz="1800"/>
          </a:p>
          <a:p>
            <a:pPr indent="0" lvl="0" marL="0" rtl="0" algn="l">
              <a:spcBef>
                <a:spcPts val="0"/>
              </a:spcBef>
              <a:spcAft>
                <a:spcPts val="0"/>
              </a:spcAft>
              <a:buNone/>
            </a:pPr>
            <a:r>
              <a:rPr lang="en"/>
              <a:t>with </a:t>
            </a:r>
            <a:r>
              <a:rPr lang="en" sz="5000"/>
              <a:t>enough detail</a:t>
            </a:r>
            <a:r>
              <a:rPr lang="en"/>
              <a:t> to tell a story,</a:t>
            </a:r>
            <a:endParaRPr/>
          </a:p>
          <a:p>
            <a:pPr indent="0" lvl="0" marL="0" rtl="0" algn="l">
              <a:spcBef>
                <a:spcPts val="0"/>
              </a:spcBef>
              <a:spcAft>
                <a:spcPts val="0"/>
              </a:spcAft>
              <a:buNone/>
            </a:pPr>
            <a:r>
              <a:t/>
            </a:r>
            <a:endParaRPr sz="1800"/>
          </a:p>
          <a:p>
            <a:pPr indent="0" lvl="0" marL="0" rtl="0" algn="l">
              <a:spcBef>
                <a:spcPts val="0"/>
              </a:spcBef>
              <a:spcAft>
                <a:spcPts val="0"/>
              </a:spcAft>
              <a:buNone/>
            </a:pPr>
            <a:r>
              <a:rPr lang="en"/>
              <a:t>b</a:t>
            </a:r>
            <a:r>
              <a:rPr lang="en"/>
              <a:t>ut are </a:t>
            </a:r>
            <a:r>
              <a:rPr lang="en" sz="5000"/>
              <a:t>not overwhelmed</a:t>
            </a:r>
            <a:r>
              <a:rPr lang="en"/>
              <a:t> with either.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Google Shape;260;p36"/>
          <p:cNvPicPr preferRelativeResize="0"/>
          <p:nvPr/>
        </p:nvPicPr>
        <p:blipFill rotWithShape="1">
          <a:blip r:embed="rId3">
            <a:alphaModFix amt="70000"/>
          </a:blip>
          <a:srcRect b="19411" l="0" r="19419" t="8"/>
          <a:stretch/>
        </p:blipFill>
        <p:spPr>
          <a:xfrm>
            <a:off x="0" y="0"/>
            <a:ext cx="9144003" cy="5143501"/>
          </a:xfrm>
          <a:prstGeom prst="rect">
            <a:avLst/>
          </a:prstGeom>
          <a:noFill/>
          <a:ln>
            <a:noFill/>
          </a:ln>
        </p:spPr>
      </p:pic>
      <p:sp>
        <p:nvSpPr>
          <p:cNvPr id="261" name="Google Shape;261;p36"/>
          <p:cNvSpPr txBox="1"/>
          <p:nvPr>
            <p:ph type="title"/>
          </p:nvPr>
        </p:nvSpPr>
        <p:spPr>
          <a:xfrm>
            <a:off x="485850" y="240275"/>
            <a:ext cx="8172300" cy="1754700"/>
          </a:xfrm>
          <a:prstGeom prst="rect">
            <a:avLst/>
          </a:prstGeom>
          <a:solidFill>
            <a:srgbClr val="7A0019"/>
          </a:solidFill>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600">
                <a:solidFill>
                  <a:srgbClr val="FFFFFF"/>
                </a:solidFill>
              </a:rPr>
              <a:t>Every semester</a:t>
            </a:r>
            <a:r>
              <a:rPr lang="en" sz="3600">
                <a:solidFill>
                  <a:srgbClr val="FFFFFF"/>
                </a:solidFill>
              </a:rPr>
              <a:t> the data gives us new ideas to improve our user spaces</a:t>
            </a:r>
            <a:r>
              <a:rPr lang="en" sz="3600">
                <a:solidFill>
                  <a:srgbClr val="FFFFFF"/>
                </a:solidFill>
              </a:rPr>
              <a:t>.</a:t>
            </a:r>
            <a:endParaRPr sz="36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Google Shape;266;p37"/>
          <p:cNvPicPr preferRelativeResize="0"/>
          <p:nvPr/>
        </p:nvPicPr>
        <p:blipFill>
          <a:blip r:embed="rId3">
            <a:alphaModFix amt="67000"/>
          </a:blip>
          <a:stretch>
            <a:fillRect/>
          </a:stretch>
        </p:blipFill>
        <p:spPr>
          <a:xfrm>
            <a:off x="0" y="0"/>
            <a:ext cx="9143997" cy="5143498"/>
          </a:xfrm>
          <a:prstGeom prst="rect">
            <a:avLst/>
          </a:prstGeom>
          <a:noFill/>
          <a:ln>
            <a:noFill/>
          </a:ln>
        </p:spPr>
      </p:pic>
      <p:sp>
        <p:nvSpPr>
          <p:cNvPr id="267" name="Google Shape;267;p37"/>
          <p:cNvSpPr txBox="1"/>
          <p:nvPr>
            <p:ph type="title"/>
          </p:nvPr>
        </p:nvSpPr>
        <p:spPr>
          <a:xfrm>
            <a:off x="485850" y="2983475"/>
            <a:ext cx="8172300" cy="1754700"/>
          </a:xfrm>
          <a:prstGeom prst="rect">
            <a:avLst/>
          </a:prstGeom>
          <a:solidFill>
            <a:srgbClr val="7A0019"/>
          </a:solidFill>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3600">
                <a:solidFill>
                  <a:srgbClr val="FFFFFF"/>
                </a:solidFill>
              </a:rPr>
              <a:t>Every semester our colleagues help improve the instrument.</a:t>
            </a:r>
            <a:endParaRPr sz="36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8"/>
          <p:cNvSpPr txBox="1"/>
          <p:nvPr>
            <p:ph type="title"/>
          </p:nvPr>
        </p:nvSpPr>
        <p:spPr>
          <a:xfrm>
            <a:off x="214675" y="194500"/>
            <a:ext cx="8812800" cy="102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Some questions are</a:t>
            </a:r>
            <a:r>
              <a:rPr lang="en" sz="3200"/>
              <a:t> </a:t>
            </a:r>
            <a:r>
              <a:rPr lang="en" sz="4600"/>
              <a:t>no longer</a:t>
            </a:r>
            <a:r>
              <a:rPr lang="en" sz="3200"/>
              <a:t> </a:t>
            </a:r>
            <a:r>
              <a:rPr lang="en" sz="3000"/>
              <a:t>worth asking</a:t>
            </a:r>
            <a:endParaRPr sz="3000"/>
          </a:p>
        </p:txBody>
      </p:sp>
      <p:sp>
        <p:nvSpPr>
          <p:cNvPr id="273" name="Google Shape;273;p38"/>
          <p:cNvSpPr txBox="1"/>
          <p:nvPr/>
        </p:nvSpPr>
        <p:spPr>
          <a:xfrm>
            <a:off x="705300" y="1453775"/>
            <a:ext cx="7985100" cy="34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81000" lvl="0" marL="457200" rtl="0" algn="l">
              <a:spcBef>
                <a:spcPts val="0"/>
              </a:spcBef>
              <a:spcAft>
                <a:spcPts val="0"/>
              </a:spcAft>
              <a:buSzPts val="2400"/>
              <a:buFont typeface="Raleway"/>
              <a:buAutoNum type="arabicPeriod"/>
            </a:pPr>
            <a:r>
              <a:rPr lang="en" sz="2400" strike="sngStrike">
                <a:latin typeface="Raleway"/>
                <a:ea typeface="Raleway"/>
                <a:cs typeface="Raleway"/>
                <a:sym typeface="Raleway"/>
              </a:rPr>
              <a:t>Number of people sitting at a computer station but not using the library PC.</a:t>
            </a:r>
            <a:endParaRPr sz="2400" strike="sngStrike">
              <a:latin typeface="Raleway"/>
              <a:ea typeface="Raleway"/>
              <a:cs typeface="Raleway"/>
              <a:sym typeface="Raleway"/>
            </a:endParaRPr>
          </a:p>
          <a:p>
            <a:pPr indent="-381000" lvl="0" marL="457200" rtl="0" algn="l">
              <a:spcBef>
                <a:spcPts val="1000"/>
              </a:spcBef>
              <a:spcAft>
                <a:spcPts val="0"/>
              </a:spcAft>
              <a:buSzPts val="2400"/>
              <a:buFont typeface="Raleway"/>
              <a:buAutoNum type="arabicPeriod"/>
            </a:pPr>
            <a:r>
              <a:rPr lang="en" sz="2400">
                <a:latin typeface="Raleway"/>
                <a:ea typeface="Raleway"/>
                <a:cs typeface="Raleway"/>
                <a:sym typeface="Raleway"/>
              </a:rPr>
              <a:t>Number of groups working in the room.</a:t>
            </a:r>
            <a:endParaRPr sz="2400">
              <a:latin typeface="Raleway"/>
              <a:ea typeface="Raleway"/>
              <a:cs typeface="Raleway"/>
              <a:sym typeface="Raleway"/>
            </a:endParaRPr>
          </a:p>
          <a:p>
            <a:pPr indent="-381000" lvl="0" marL="457200" rtl="0" algn="l">
              <a:spcBef>
                <a:spcPts val="1000"/>
              </a:spcBef>
              <a:spcAft>
                <a:spcPts val="0"/>
              </a:spcAft>
              <a:buSzPts val="2400"/>
              <a:buFont typeface="Raleway"/>
              <a:buAutoNum type="arabicPeriod"/>
            </a:pPr>
            <a:r>
              <a:rPr lang="en" sz="2400" strike="sngStrike">
                <a:latin typeface="Raleway"/>
                <a:ea typeface="Raleway"/>
                <a:cs typeface="Raleway"/>
                <a:sym typeface="Raleway"/>
              </a:rPr>
              <a:t>Number of people working while standing.</a:t>
            </a:r>
            <a:endParaRPr sz="2400" strike="sngStrike">
              <a:latin typeface="Raleway"/>
              <a:ea typeface="Raleway"/>
              <a:cs typeface="Raleway"/>
              <a:sym typeface="Raleway"/>
            </a:endParaRPr>
          </a:p>
          <a:p>
            <a:pPr indent="-381000" lvl="0" marL="457200" rtl="0" algn="l">
              <a:spcBef>
                <a:spcPts val="1000"/>
              </a:spcBef>
              <a:spcAft>
                <a:spcPts val="0"/>
              </a:spcAft>
              <a:buSzPts val="2400"/>
              <a:buFont typeface="Raleway"/>
              <a:buAutoNum type="arabicPeriod"/>
            </a:pPr>
            <a:r>
              <a:rPr lang="en" sz="2400">
                <a:latin typeface="Raleway"/>
                <a:ea typeface="Raleway"/>
                <a:cs typeface="Raleway"/>
                <a:sym typeface="Raleway"/>
              </a:rPr>
              <a:t>Number of upright monitors in use.</a:t>
            </a:r>
            <a:endParaRPr sz="2400">
              <a:latin typeface="Raleway"/>
              <a:ea typeface="Raleway"/>
              <a:cs typeface="Raleway"/>
              <a:sym typeface="Raleway"/>
            </a:endParaRPr>
          </a:p>
          <a:p>
            <a:pPr indent="-381000" lvl="0" marL="457200" rtl="0" algn="l">
              <a:spcBef>
                <a:spcPts val="1000"/>
              </a:spcBef>
              <a:spcAft>
                <a:spcPts val="1000"/>
              </a:spcAft>
              <a:buSzPts val="2400"/>
              <a:buFont typeface="Raleway"/>
              <a:buAutoNum type="arabicPeriod"/>
            </a:pPr>
            <a:r>
              <a:rPr lang="en" sz="2400" strike="sngStrike">
                <a:latin typeface="Raleway"/>
                <a:ea typeface="Raleway"/>
                <a:cs typeface="Raleway"/>
                <a:sym typeface="Raleway"/>
              </a:rPr>
              <a:t>Location of upright monitors.</a:t>
            </a:r>
            <a:endParaRPr sz="2400" strike="sngStrike">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9"/>
          <p:cNvSpPr txBox="1"/>
          <p:nvPr>
            <p:ph type="title"/>
          </p:nvPr>
        </p:nvSpPr>
        <p:spPr>
          <a:xfrm>
            <a:off x="490250" y="450150"/>
            <a:ext cx="83043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Staff are better connected </a:t>
            </a:r>
            <a:endParaRPr/>
          </a:p>
          <a:p>
            <a:pPr indent="0" lvl="0" marL="0" rtl="0" algn="l">
              <a:spcBef>
                <a:spcPts val="0"/>
              </a:spcBef>
              <a:spcAft>
                <a:spcPts val="0"/>
              </a:spcAft>
              <a:buNone/>
            </a:pPr>
            <a:r>
              <a:rPr lang="en"/>
              <a:t>to</a:t>
            </a:r>
            <a:r>
              <a:rPr lang="en" sz="5000"/>
              <a:t> </a:t>
            </a:r>
            <a:r>
              <a:rPr lang="en" sz="7200"/>
              <a:t>all</a:t>
            </a:r>
            <a:r>
              <a:rPr lang="en" sz="5000"/>
              <a:t> of </a:t>
            </a:r>
            <a:r>
              <a:rPr lang="en"/>
              <a:t>our user spaces.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490250" y="450150"/>
            <a:ext cx="69582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t>We see a return on our investment of </a:t>
            </a:r>
            <a:r>
              <a:rPr lang="en" sz="7200"/>
              <a:t>time</a:t>
            </a:r>
            <a:r>
              <a:rPr lang="en" sz="5000"/>
              <a:t> right away.</a:t>
            </a:r>
            <a:endParaRPr sz="5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1"/>
          <p:cNvSpPr txBox="1"/>
          <p:nvPr>
            <p:ph type="title"/>
          </p:nvPr>
        </p:nvSpPr>
        <p:spPr>
          <a:xfrm>
            <a:off x="490250" y="450150"/>
            <a:ext cx="7825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t>We know our </a:t>
            </a:r>
            <a:r>
              <a:rPr lang="en" sz="7200"/>
              <a:t>limits</a:t>
            </a:r>
            <a:r>
              <a:rPr lang="en" sz="5000"/>
              <a:t>.</a:t>
            </a:r>
            <a:endParaRPr sz="5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2"/>
          <p:cNvSpPr txBox="1"/>
          <p:nvPr>
            <p:ph type="ctrTitle"/>
          </p:nvPr>
        </p:nvSpPr>
        <p:spPr>
          <a:xfrm>
            <a:off x="311700" y="1041200"/>
            <a:ext cx="8520600" cy="91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4800">
                <a:solidFill>
                  <a:srgbClr val="7A0019"/>
                </a:solidFill>
              </a:rPr>
              <a:t>Thank you!</a:t>
            </a:r>
            <a:endParaRPr>
              <a:latin typeface="Raleway"/>
              <a:ea typeface="Raleway"/>
              <a:cs typeface="Raleway"/>
              <a:sym typeface="Raleway"/>
            </a:endParaRPr>
          </a:p>
        </p:txBody>
      </p:sp>
      <p:sp>
        <p:nvSpPr>
          <p:cNvPr id="294" name="Google Shape;294;p42"/>
          <p:cNvSpPr txBox="1"/>
          <p:nvPr>
            <p:ph idx="1" type="subTitle"/>
          </p:nvPr>
        </p:nvSpPr>
        <p:spPr>
          <a:xfrm>
            <a:off x="311700" y="237710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rPr>
              <a:t>Kat Gerwig		</a:t>
            </a:r>
            <a:r>
              <a:rPr lang="en" sz="2400" u="sng">
                <a:solidFill>
                  <a:schemeClr val="accent5"/>
                </a:solidFill>
                <a:hlinkClick r:id="rId3"/>
              </a:rPr>
              <a:t>kgerwig@umn.edu</a:t>
            </a:r>
            <a:endParaRPr sz="2400">
              <a:solidFill>
                <a:schemeClr val="dk1"/>
              </a:solidFill>
            </a:endParaRPr>
          </a:p>
          <a:p>
            <a:pPr indent="0" lvl="0" marL="0" rtl="0" algn="l">
              <a:spcBef>
                <a:spcPts val="0"/>
              </a:spcBef>
              <a:spcAft>
                <a:spcPts val="0"/>
              </a:spcAft>
              <a:buClr>
                <a:schemeClr val="dk1"/>
              </a:buClr>
              <a:buSzPts val="1100"/>
              <a:buFont typeface="Arial"/>
              <a:buNone/>
            </a:pPr>
            <a:r>
              <a:rPr lang="en" sz="2400">
                <a:solidFill>
                  <a:schemeClr val="dk1"/>
                </a:solidFill>
              </a:rPr>
              <a:t>Carolyn Bishoff	</a:t>
            </a:r>
            <a:r>
              <a:rPr lang="en" sz="2400" u="sng">
                <a:solidFill>
                  <a:schemeClr val="accent5"/>
                </a:solidFill>
                <a:hlinkClick r:id="rId4"/>
              </a:rPr>
              <a:t>cbishoff@umn.edu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p:nvPr/>
        </p:nvSpPr>
        <p:spPr>
          <a:xfrm>
            <a:off x="311700" y="1341300"/>
            <a:ext cx="16542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84" name="Google Shape;84;p16"/>
          <p:cNvSpPr/>
          <p:nvPr/>
        </p:nvSpPr>
        <p:spPr>
          <a:xfrm>
            <a:off x="2028300" y="1341300"/>
            <a:ext cx="3365400" cy="2551800"/>
          </a:xfrm>
          <a:prstGeom prst="rect">
            <a:avLst/>
          </a:prstGeom>
          <a:solidFill>
            <a:srgbClr val="FFCC33"/>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85" name="Google Shape;85;p16"/>
          <p:cNvSpPr/>
          <p:nvPr/>
        </p:nvSpPr>
        <p:spPr>
          <a:xfrm>
            <a:off x="5461500" y="1341300"/>
            <a:ext cx="1654200" cy="2551800"/>
          </a:xfrm>
          <a:prstGeom prst="rect">
            <a:avLst/>
          </a:prstGeom>
          <a:solidFill>
            <a:srgbClr val="FFC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a:off x="7183500" y="1341300"/>
            <a:ext cx="16542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87" name="Google Shape;87;p16"/>
          <p:cNvSpPr txBox="1"/>
          <p:nvPr/>
        </p:nvSpPr>
        <p:spPr>
          <a:xfrm>
            <a:off x="71781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How we used the data</a:t>
            </a:r>
            <a:endParaRPr sz="1700">
              <a:solidFill>
                <a:srgbClr val="FFFFFF"/>
              </a:solidFill>
              <a:latin typeface="Raleway"/>
              <a:ea typeface="Raleway"/>
              <a:cs typeface="Raleway"/>
              <a:sym typeface="Raleway"/>
            </a:endParaRPr>
          </a:p>
        </p:txBody>
      </p:sp>
      <p:sp>
        <p:nvSpPr>
          <p:cNvPr id="88" name="Google Shape;88;p16"/>
          <p:cNvSpPr/>
          <p:nvPr/>
        </p:nvSpPr>
        <p:spPr>
          <a:xfrm>
            <a:off x="2026950" y="1341300"/>
            <a:ext cx="3365400" cy="2551800"/>
          </a:xfrm>
          <a:prstGeom prst="rect">
            <a:avLst/>
          </a:prstGeom>
          <a:solidFill>
            <a:srgbClr val="D9D9D9"/>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1700">
              <a:latin typeface="Raleway"/>
              <a:ea typeface="Raleway"/>
              <a:cs typeface="Raleway"/>
              <a:sym typeface="Raleway"/>
            </a:endParaRPr>
          </a:p>
        </p:txBody>
      </p:sp>
      <p:sp>
        <p:nvSpPr>
          <p:cNvPr id="89" name="Google Shape;89;p16"/>
          <p:cNvSpPr/>
          <p:nvPr/>
        </p:nvSpPr>
        <p:spPr>
          <a:xfrm>
            <a:off x="5458800" y="1341300"/>
            <a:ext cx="1654200" cy="25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txBox="1"/>
          <p:nvPr/>
        </p:nvSpPr>
        <p:spPr>
          <a:xfrm>
            <a:off x="3063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Raleway"/>
                <a:ea typeface="Raleway"/>
                <a:cs typeface="Raleway"/>
                <a:sym typeface="Raleway"/>
              </a:rPr>
              <a:t>Making library spaces talk</a:t>
            </a:r>
            <a:endParaRPr sz="1700">
              <a:solidFill>
                <a:schemeClr val="dk1"/>
              </a:solidFill>
              <a:latin typeface="Raleway"/>
              <a:ea typeface="Raleway"/>
              <a:cs typeface="Raleway"/>
              <a:sym typeface="Raleway"/>
            </a:endParaRPr>
          </a:p>
        </p:txBody>
      </p:sp>
      <p:sp>
        <p:nvSpPr>
          <p:cNvPr id="91" name="Google Shape;91;p16"/>
          <p:cNvSpPr txBox="1"/>
          <p:nvPr/>
        </p:nvSpPr>
        <p:spPr>
          <a:xfrm>
            <a:off x="2028300" y="1607100"/>
            <a:ext cx="33654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How we made our library space talk</a:t>
            </a:r>
            <a:endParaRPr sz="1700">
              <a:solidFill>
                <a:srgbClr val="FFFFFF"/>
              </a:solidFill>
              <a:latin typeface="Raleway"/>
              <a:ea typeface="Raleway"/>
              <a:cs typeface="Raleway"/>
              <a:sym typeface="Raleway"/>
            </a:endParaRPr>
          </a:p>
        </p:txBody>
      </p:sp>
      <p:sp>
        <p:nvSpPr>
          <p:cNvPr id="92" name="Google Shape;92;p16"/>
          <p:cNvSpPr txBox="1"/>
          <p:nvPr/>
        </p:nvSpPr>
        <p:spPr>
          <a:xfrm>
            <a:off x="5458800" y="1607100"/>
            <a:ext cx="1654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Raleway"/>
                <a:ea typeface="Raleway"/>
                <a:cs typeface="Raleway"/>
                <a:sym typeface="Raleway"/>
              </a:rPr>
              <a:t>What our library told us</a:t>
            </a:r>
            <a:endParaRPr sz="1700">
              <a:solidFill>
                <a:srgbClr val="FFFFFF"/>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1894975"/>
            <a:ext cx="8520600" cy="109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Libraries like to study their spaces.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8"/>
          <p:cNvPicPr preferRelativeResize="0"/>
          <p:nvPr/>
        </p:nvPicPr>
        <p:blipFill rotWithShape="1">
          <a:blip r:embed="rId3">
            <a:alphaModFix amt="86000"/>
          </a:blip>
          <a:srcRect b="4405" l="0" r="0" t="11362"/>
          <a:stretch/>
        </p:blipFill>
        <p:spPr>
          <a:xfrm>
            <a:off x="0" y="0"/>
            <a:ext cx="4580026" cy="2571798"/>
          </a:xfrm>
          <a:prstGeom prst="rect">
            <a:avLst/>
          </a:prstGeom>
          <a:noFill/>
          <a:ln>
            <a:noFill/>
          </a:ln>
        </p:spPr>
      </p:pic>
      <p:sp>
        <p:nvSpPr>
          <p:cNvPr id="103" name="Google Shape;103;p18"/>
          <p:cNvSpPr/>
          <p:nvPr/>
        </p:nvSpPr>
        <p:spPr>
          <a:xfrm>
            <a:off x="-50" y="75"/>
            <a:ext cx="4580100" cy="2571600"/>
          </a:xfrm>
          <a:prstGeom prst="rect">
            <a:avLst/>
          </a:prstGeom>
          <a:solidFill>
            <a:srgbClr val="EEEEEE">
              <a:alpha val="8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Raleway"/>
                <a:ea typeface="Raleway"/>
                <a:cs typeface="Raleway"/>
                <a:sym typeface="Raleway"/>
              </a:rPr>
              <a:t>Observational</a:t>
            </a:r>
            <a:endParaRPr sz="3000">
              <a:latin typeface="Raleway"/>
              <a:ea typeface="Raleway"/>
              <a:cs typeface="Raleway"/>
              <a:sym typeface="Raleway"/>
            </a:endParaRPr>
          </a:p>
        </p:txBody>
      </p:sp>
      <p:pic>
        <p:nvPicPr>
          <p:cNvPr id="104" name="Google Shape;104;p18"/>
          <p:cNvPicPr preferRelativeResize="0"/>
          <p:nvPr/>
        </p:nvPicPr>
        <p:blipFill rotWithShape="1">
          <a:blip r:embed="rId4">
            <a:alphaModFix amt="85000"/>
          </a:blip>
          <a:srcRect b="15973" l="0" r="0" t="0"/>
          <a:stretch/>
        </p:blipFill>
        <p:spPr>
          <a:xfrm>
            <a:off x="4563975" y="0"/>
            <a:ext cx="4580028" cy="2571746"/>
          </a:xfrm>
          <a:prstGeom prst="rect">
            <a:avLst/>
          </a:prstGeom>
          <a:noFill/>
          <a:ln>
            <a:noFill/>
          </a:ln>
        </p:spPr>
      </p:pic>
      <p:sp>
        <p:nvSpPr>
          <p:cNvPr id="105" name="Google Shape;105;p18"/>
          <p:cNvSpPr/>
          <p:nvPr/>
        </p:nvSpPr>
        <p:spPr>
          <a:xfrm>
            <a:off x="4563938" y="75"/>
            <a:ext cx="4580100" cy="2571600"/>
          </a:xfrm>
          <a:prstGeom prst="rect">
            <a:avLst/>
          </a:prstGeom>
          <a:solidFill>
            <a:srgbClr val="EEEEEE">
              <a:alpha val="8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Raleway"/>
                <a:ea typeface="Raleway"/>
                <a:cs typeface="Raleway"/>
                <a:sym typeface="Raleway"/>
              </a:rPr>
              <a:t>Qualitative</a:t>
            </a:r>
            <a:endParaRPr sz="3000">
              <a:latin typeface="Raleway"/>
              <a:ea typeface="Raleway"/>
              <a:cs typeface="Raleway"/>
              <a:sym typeface="Raleway"/>
            </a:endParaRPr>
          </a:p>
        </p:txBody>
      </p:sp>
      <p:pic>
        <p:nvPicPr>
          <p:cNvPr id="106" name="Google Shape;106;p18"/>
          <p:cNvPicPr preferRelativeResize="0"/>
          <p:nvPr/>
        </p:nvPicPr>
        <p:blipFill rotWithShape="1">
          <a:blip r:embed="rId5">
            <a:alphaModFix amt="75000"/>
          </a:blip>
          <a:srcRect b="17954" l="0" r="0" t="6829"/>
          <a:stretch/>
        </p:blipFill>
        <p:spPr>
          <a:xfrm>
            <a:off x="10875" y="2571675"/>
            <a:ext cx="4558277" cy="2571599"/>
          </a:xfrm>
          <a:prstGeom prst="rect">
            <a:avLst/>
          </a:prstGeom>
          <a:noFill/>
          <a:ln>
            <a:noFill/>
          </a:ln>
        </p:spPr>
      </p:pic>
      <p:sp>
        <p:nvSpPr>
          <p:cNvPr id="107" name="Google Shape;107;p18"/>
          <p:cNvSpPr/>
          <p:nvPr/>
        </p:nvSpPr>
        <p:spPr>
          <a:xfrm>
            <a:off x="-37" y="2571675"/>
            <a:ext cx="4580100" cy="2571600"/>
          </a:xfrm>
          <a:prstGeom prst="rect">
            <a:avLst/>
          </a:prstGeom>
          <a:solidFill>
            <a:srgbClr val="EEEEEE">
              <a:alpha val="8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Raleway"/>
                <a:ea typeface="Raleway"/>
                <a:cs typeface="Raleway"/>
                <a:sym typeface="Raleway"/>
              </a:rPr>
              <a:t>High tech</a:t>
            </a:r>
            <a:endParaRPr sz="3000">
              <a:latin typeface="Raleway"/>
              <a:ea typeface="Raleway"/>
              <a:cs typeface="Raleway"/>
              <a:sym typeface="Raleway"/>
            </a:endParaRPr>
          </a:p>
        </p:txBody>
      </p:sp>
      <p:pic>
        <p:nvPicPr>
          <p:cNvPr id="108" name="Google Shape;108;p18"/>
          <p:cNvPicPr preferRelativeResize="0"/>
          <p:nvPr/>
        </p:nvPicPr>
        <p:blipFill rotWithShape="1">
          <a:blip r:embed="rId6">
            <a:alphaModFix/>
          </a:blip>
          <a:srcRect b="6699" l="497" r="0" t="0"/>
          <a:stretch/>
        </p:blipFill>
        <p:spPr>
          <a:xfrm>
            <a:off x="4563950" y="2571800"/>
            <a:ext cx="4580099" cy="2596751"/>
          </a:xfrm>
          <a:prstGeom prst="rect">
            <a:avLst/>
          </a:prstGeom>
          <a:noFill/>
          <a:ln>
            <a:noFill/>
          </a:ln>
        </p:spPr>
      </p:pic>
      <p:sp>
        <p:nvSpPr>
          <p:cNvPr id="109" name="Google Shape;109;p18"/>
          <p:cNvSpPr/>
          <p:nvPr/>
        </p:nvSpPr>
        <p:spPr>
          <a:xfrm>
            <a:off x="4563950" y="2571675"/>
            <a:ext cx="4580100" cy="2596800"/>
          </a:xfrm>
          <a:prstGeom prst="rect">
            <a:avLst/>
          </a:prstGeom>
          <a:solidFill>
            <a:srgbClr val="EEEEEE">
              <a:alpha val="8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Raleway"/>
                <a:ea typeface="Raleway"/>
                <a:cs typeface="Raleway"/>
                <a:sym typeface="Raleway"/>
              </a:rPr>
              <a:t>No tech</a:t>
            </a:r>
            <a:endParaRPr sz="3000">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0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0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0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19"/>
          <p:cNvPicPr preferRelativeResize="0"/>
          <p:nvPr/>
        </p:nvPicPr>
        <p:blipFill rotWithShape="1">
          <a:blip r:embed="rId3">
            <a:alphaModFix amt="60000"/>
          </a:blip>
          <a:srcRect b="0" l="0" r="0" t="15626"/>
          <a:stretch/>
        </p:blipFill>
        <p:spPr>
          <a:xfrm>
            <a:off x="0" y="25400"/>
            <a:ext cx="9144000" cy="5143500"/>
          </a:xfrm>
          <a:prstGeom prst="rect">
            <a:avLst/>
          </a:prstGeom>
          <a:noFill/>
          <a:ln>
            <a:noFill/>
          </a:ln>
        </p:spPr>
      </p:pic>
      <p:sp>
        <p:nvSpPr>
          <p:cNvPr id="115" name="Google Shape;115;p19"/>
          <p:cNvSpPr txBox="1"/>
          <p:nvPr>
            <p:ph type="title"/>
          </p:nvPr>
        </p:nvSpPr>
        <p:spPr>
          <a:xfrm>
            <a:off x="311700" y="445025"/>
            <a:ext cx="8284800" cy="1461600"/>
          </a:xfrm>
          <a:prstGeom prst="rect">
            <a:avLst/>
          </a:prstGeom>
          <a:solidFill>
            <a:srgbClr val="7A0019"/>
          </a:solidFill>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rPr>
              <a:t>Walter is </a:t>
            </a:r>
            <a:r>
              <a:rPr lang="en" sz="4800">
                <a:solidFill>
                  <a:srgbClr val="FFFFFF"/>
                </a:solidFill>
              </a:rPr>
              <a:t>BIG</a:t>
            </a:r>
            <a:r>
              <a:rPr lang="en" sz="3600">
                <a:solidFill>
                  <a:srgbClr val="FFFFFF"/>
                </a:solidFill>
              </a:rPr>
              <a:t>.</a:t>
            </a:r>
            <a:endParaRPr sz="3600">
              <a:solidFill>
                <a:srgbClr val="FFFFFF"/>
              </a:solidFill>
            </a:endParaRPr>
          </a:p>
          <a:p>
            <a:pPr indent="0" lvl="0" marL="0" rtl="0" algn="l">
              <a:spcBef>
                <a:spcPts val="0"/>
              </a:spcBef>
              <a:spcAft>
                <a:spcPts val="0"/>
              </a:spcAft>
              <a:buNone/>
            </a:pPr>
            <a:r>
              <a:rPr lang="en" sz="2400">
                <a:solidFill>
                  <a:srgbClr val="FFFFFF"/>
                </a:solidFill>
              </a:rPr>
              <a:t>469 seats are located on the second floor.</a:t>
            </a:r>
            <a:endParaRPr sz="24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20"/>
          <p:cNvPicPr preferRelativeResize="0"/>
          <p:nvPr/>
        </p:nvPicPr>
        <p:blipFill rotWithShape="1">
          <a:blip r:embed="rId3">
            <a:alphaModFix amt="70000"/>
          </a:blip>
          <a:srcRect b="14292" l="0" r="0" t="1333"/>
          <a:stretch/>
        </p:blipFill>
        <p:spPr>
          <a:xfrm>
            <a:off x="0" y="0"/>
            <a:ext cx="9144000" cy="5143500"/>
          </a:xfrm>
          <a:prstGeom prst="rect">
            <a:avLst/>
          </a:prstGeom>
          <a:noFill/>
          <a:ln>
            <a:noFill/>
          </a:ln>
        </p:spPr>
      </p:pic>
      <p:sp>
        <p:nvSpPr>
          <p:cNvPr id="121" name="Google Shape;121;p20"/>
          <p:cNvSpPr txBox="1"/>
          <p:nvPr>
            <p:ph type="title"/>
          </p:nvPr>
        </p:nvSpPr>
        <p:spPr>
          <a:xfrm>
            <a:off x="311700" y="445025"/>
            <a:ext cx="5755200" cy="1286400"/>
          </a:xfrm>
          <a:prstGeom prst="rect">
            <a:avLst/>
          </a:prstGeom>
          <a:solidFill>
            <a:srgbClr val="7A0019"/>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We don’t have time and</a:t>
            </a:r>
            <a:r>
              <a:rPr lang="en">
                <a:solidFill>
                  <a:srgbClr val="FFFFFF"/>
                </a:solidFill>
              </a:rPr>
              <a:t> </a:t>
            </a:r>
            <a:endParaRPr>
              <a:solidFill>
                <a:srgbClr val="FFFFFF"/>
              </a:solidFill>
            </a:endParaRPr>
          </a:p>
          <a:p>
            <a:pPr indent="0" lvl="0" marL="0" rtl="0" algn="l">
              <a:spcBef>
                <a:spcPts val="0"/>
              </a:spcBef>
              <a:spcAft>
                <a:spcPts val="0"/>
              </a:spcAft>
              <a:buNone/>
            </a:pPr>
            <a:r>
              <a:rPr lang="en" sz="3600">
                <a:solidFill>
                  <a:srgbClr val="FFFFFF"/>
                </a:solidFill>
              </a:rPr>
              <a:t>can’t handle complexity.</a:t>
            </a:r>
            <a:endParaRPr sz="36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1"/>
          <p:cNvPicPr preferRelativeResize="0"/>
          <p:nvPr/>
        </p:nvPicPr>
        <p:blipFill rotWithShape="1">
          <a:blip r:embed="rId3">
            <a:alphaModFix amt="70000"/>
          </a:blip>
          <a:srcRect b="7813" l="0" r="0" t="7813"/>
          <a:stretch/>
        </p:blipFill>
        <p:spPr>
          <a:xfrm>
            <a:off x="0" y="25400"/>
            <a:ext cx="9144003" cy="5142245"/>
          </a:xfrm>
          <a:prstGeom prst="rect">
            <a:avLst/>
          </a:prstGeom>
          <a:noFill/>
          <a:ln>
            <a:noFill/>
          </a:ln>
        </p:spPr>
      </p:pic>
      <p:sp>
        <p:nvSpPr>
          <p:cNvPr id="127" name="Google Shape;127;p21"/>
          <p:cNvSpPr txBox="1"/>
          <p:nvPr>
            <p:ph type="title"/>
          </p:nvPr>
        </p:nvSpPr>
        <p:spPr>
          <a:xfrm>
            <a:off x="429600" y="432775"/>
            <a:ext cx="8284800" cy="855300"/>
          </a:xfrm>
          <a:prstGeom prst="rect">
            <a:avLst/>
          </a:prstGeom>
          <a:solidFill>
            <a:srgbClr val="7A0019"/>
          </a:solidFill>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Our library is a </a:t>
            </a:r>
            <a:r>
              <a:rPr lang="en" sz="3600">
                <a:solidFill>
                  <a:srgbClr val="FFFFFF"/>
                </a:solidFill>
              </a:rPr>
              <a:t>historic building</a:t>
            </a:r>
            <a:r>
              <a:rPr lang="en" sz="2400">
                <a:solidFill>
                  <a:srgbClr val="FFFFFF"/>
                </a:solidFill>
              </a:rPr>
              <a:t> &amp; hard to modify.</a:t>
            </a:r>
            <a:endParaRPr sz="24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3"/>
        </a:solidFill>
      </p:bgPr>
    </p:bg>
    <p:spTree>
      <p:nvGrpSpPr>
        <p:cNvPr id="131" name="Shape 131"/>
        <p:cNvGrpSpPr/>
        <p:nvPr/>
      </p:nvGrpSpPr>
      <p:grpSpPr>
        <a:xfrm>
          <a:off x="0" y="0"/>
          <a:ext cx="0" cy="0"/>
          <a:chOff x="0" y="0"/>
          <a:chExt cx="0" cy="0"/>
        </a:xfrm>
      </p:grpSpPr>
      <p:sp>
        <p:nvSpPr>
          <p:cNvPr id="132" name="Google Shape;132;p22"/>
          <p:cNvSpPr/>
          <p:nvPr/>
        </p:nvSpPr>
        <p:spPr>
          <a:xfrm>
            <a:off x="-592975" y="-159000"/>
            <a:ext cx="8108400" cy="4658100"/>
          </a:xfrm>
          <a:prstGeom prst="cloudCallout">
            <a:avLst>
              <a:gd fmla="val 58108" name="adj1"/>
              <a:gd fmla="val 44185"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txBox="1"/>
          <p:nvPr>
            <p:ph type="title"/>
          </p:nvPr>
        </p:nvSpPr>
        <p:spPr>
          <a:xfrm>
            <a:off x="747350" y="825025"/>
            <a:ext cx="5620200" cy="278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000000"/>
                </a:solidFill>
              </a:rPr>
              <a:t>Are we improving the space for our users?</a:t>
            </a:r>
            <a:endParaRPr sz="3000">
              <a:solidFill>
                <a:srgbClr val="000000"/>
              </a:solidFill>
            </a:endParaRPr>
          </a:p>
          <a:p>
            <a:pPr indent="0" lvl="0" marL="0" rtl="0" algn="l">
              <a:spcBef>
                <a:spcPts val="0"/>
              </a:spcBef>
              <a:spcAft>
                <a:spcPts val="0"/>
              </a:spcAft>
              <a:buNone/>
            </a:pPr>
            <a:r>
              <a:t/>
            </a:r>
            <a:endParaRPr sz="3000">
              <a:solidFill>
                <a:srgbClr val="000000"/>
              </a:solidFill>
            </a:endParaRPr>
          </a:p>
          <a:p>
            <a:pPr indent="0" lvl="0" marL="0" rtl="0" algn="l">
              <a:spcBef>
                <a:spcPts val="0"/>
              </a:spcBef>
              <a:spcAft>
                <a:spcPts val="0"/>
              </a:spcAft>
              <a:buNone/>
            </a:pPr>
            <a:r>
              <a:rPr lang="en" sz="3000">
                <a:solidFill>
                  <a:srgbClr val="000000"/>
                </a:solidFill>
              </a:rPr>
              <a:t>Or just pointlessly moving stuff around?</a:t>
            </a:r>
            <a:endParaRPr sz="30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